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303" r:id="rId4"/>
    <p:sldId id="276" r:id="rId5"/>
    <p:sldId id="275" r:id="rId6"/>
    <p:sldId id="277" r:id="rId7"/>
    <p:sldId id="274" r:id="rId8"/>
    <p:sldId id="278" r:id="rId9"/>
    <p:sldId id="279" r:id="rId10"/>
    <p:sldId id="280" r:id="rId11"/>
    <p:sldId id="258" r:id="rId12"/>
    <p:sldId id="281" r:id="rId13"/>
    <p:sldId id="262" r:id="rId14"/>
    <p:sldId id="263" r:id="rId15"/>
    <p:sldId id="264" r:id="rId16"/>
    <p:sldId id="282" r:id="rId17"/>
    <p:sldId id="283" r:id="rId18"/>
    <p:sldId id="285" r:id="rId19"/>
    <p:sldId id="284" r:id="rId20"/>
    <p:sldId id="286" r:id="rId21"/>
    <p:sldId id="287" r:id="rId22"/>
    <p:sldId id="289" r:id="rId23"/>
    <p:sldId id="290" r:id="rId24"/>
    <p:sldId id="291" r:id="rId25"/>
    <p:sldId id="265" r:id="rId26"/>
    <p:sldId id="292" r:id="rId27"/>
    <p:sldId id="293" r:id="rId28"/>
    <p:sldId id="295" r:id="rId29"/>
    <p:sldId id="266" r:id="rId30"/>
    <p:sldId id="296" r:id="rId31"/>
    <p:sldId id="269" r:id="rId32"/>
    <p:sldId id="270" r:id="rId33"/>
    <p:sldId id="271" r:id="rId34"/>
    <p:sldId id="297" r:id="rId35"/>
    <p:sldId id="298" r:id="rId36"/>
    <p:sldId id="267" r:id="rId37"/>
    <p:sldId id="272" r:id="rId38"/>
    <p:sldId id="300" r:id="rId39"/>
    <p:sldId id="301" r:id="rId40"/>
    <p:sldId id="302" r:id="rId41"/>
    <p:sldId id="299" r:id="rId42"/>
    <p:sldId id="27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C308C545-E1CF-4A88-B522-F4B495B929F4}">
          <p14:sldIdLst>
            <p14:sldId id="256"/>
            <p14:sldId id="257"/>
            <p14:sldId id="303"/>
            <p14:sldId id="276"/>
            <p14:sldId id="275"/>
            <p14:sldId id="277"/>
            <p14:sldId id="274"/>
            <p14:sldId id="278"/>
            <p14:sldId id="279"/>
            <p14:sldId id="280"/>
            <p14:sldId id="258"/>
            <p14:sldId id="281"/>
            <p14:sldId id="262"/>
            <p14:sldId id="263"/>
            <p14:sldId id="264"/>
            <p14:sldId id="282"/>
            <p14:sldId id="283"/>
            <p14:sldId id="285"/>
            <p14:sldId id="284"/>
            <p14:sldId id="286"/>
            <p14:sldId id="287"/>
            <p14:sldId id="289"/>
            <p14:sldId id="290"/>
            <p14:sldId id="291"/>
            <p14:sldId id="265"/>
            <p14:sldId id="292"/>
            <p14:sldId id="293"/>
            <p14:sldId id="295"/>
            <p14:sldId id="266"/>
            <p14:sldId id="296"/>
            <p14:sldId id="269"/>
            <p14:sldId id="270"/>
            <p14:sldId id="271"/>
            <p14:sldId id="297"/>
            <p14:sldId id="298"/>
            <p14:sldId id="267"/>
            <p14:sldId id="272"/>
            <p14:sldId id="300"/>
            <p14:sldId id="301"/>
            <p14:sldId id="302"/>
            <p14:sldId id="299"/>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EAA"/>
    <a:srgbClr val="003399"/>
    <a:srgbClr val="9F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213" autoAdjust="0"/>
  </p:normalViewPr>
  <p:slideViewPr>
    <p:cSldViewPr snapToGrid="0">
      <p:cViewPr varScale="1">
        <p:scale>
          <a:sx n="75" d="100"/>
          <a:sy n="75" d="100"/>
        </p:scale>
        <p:origin x="187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1A59B-D33B-47DE-9FF0-E63172719884}" type="datetimeFigureOut">
              <a:rPr lang="en-GB" smtClean="0"/>
              <a:t>30/05/2024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0412D-B4C0-4212-B414-48E0CC638287}" type="slidenum">
              <a:rPr lang="en-GB" smtClean="0"/>
              <a:t>‹#›</a:t>
            </a:fld>
            <a:endParaRPr lang="en-GB" dirty="0"/>
          </a:p>
        </p:txBody>
      </p:sp>
    </p:spTree>
    <p:extLst>
      <p:ext uri="{BB962C8B-B14F-4D97-AF65-F5344CB8AC3E}">
        <p14:creationId xmlns:p14="http://schemas.microsoft.com/office/powerpoint/2010/main" val="391480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Dia számának helye 3"/>
          <p:cNvSpPr>
            <a:spLocks noGrp="1"/>
          </p:cNvSpPr>
          <p:nvPr>
            <p:ph type="sldNum" sz="quarter" idx="5"/>
          </p:nvPr>
        </p:nvSpPr>
        <p:spPr/>
        <p:txBody>
          <a:bodyPr/>
          <a:lstStyle/>
          <a:p>
            <a:fld id="{0060412D-B4C0-4212-B414-48E0CC638287}" type="slidenum">
              <a:rPr lang="en-GB" smtClean="0"/>
              <a:t>1</a:t>
            </a:fld>
            <a:endParaRPr lang="en-GB" dirty="0"/>
          </a:p>
        </p:txBody>
      </p:sp>
    </p:spTree>
    <p:extLst>
      <p:ext uri="{BB962C8B-B14F-4D97-AF65-F5344CB8AC3E}">
        <p14:creationId xmlns:p14="http://schemas.microsoft.com/office/powerpoint/2010/main" val="241033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A </a:t>
            </a:r>
            <a:r>
              <a:rPr lang="en-GB" dirty="0" err="1"/>
              <a:t>területi</a:t>
            </a:r>
            <a:r>
              <a:rPr lang="en-GB" dirty="0"/>
              <a:t> </a:t>
            </a:r>
            <a:r>
              <a:rPr lang="en-GB" dirty="0" err="1"/>
              <a:t>akcióterv</a:t>
            </a:r>
            <a:r>
              <a:rPr lang="en-GB" dirty="0"/>
              <a:t> </a:t>
            </a:r>
            <a:r>
              <a:rPr lang="en-GB" dirty="0" err="1"/>
              <a:t>integrált</a:t>
            </a:r>
            <a:r>
              <a:rPr lang="en-GB" dirty="0"/>
              <a:t> </a:t>
            </a:r>
            <a:r>
              <a:rPr lang="en-GB" dirty="0" err="1"/>
              <a:t>fejlesztési</a:t>
            </a:r>
            <a:r>
              <a:rPr lang="en-GB" dirty="0"/>
              <a:t> </a:t>
            </a:r>
            <a:r>
              <a:rPr lang="en-GB" dirty="0" err="1"/>
              <a:t>beavatkozások</a:t>
            </a:r>
            <a:r>
              <a:rPr lang="en-GB" dirty="0"/>
              <a:t> </a:t>
            </a:r>
            <a:r>
              <a:rPr lang="en-GB" dirty="0" err="1"/>
              <a:t>összessége</a:t>
            </a:r>
            <a:r>
              <a:rPr lang="en-GB" dirty="0"/>
              <a:t>.</a:t>
            </a:r>
          </a:p>
          <a:p>
            <a:r>
              <a:rPr lang="en-GB" dirty="0" err="1"/>
              <a:t>Ezek</a:t>
            </a:r>
            <a:r>
              <a:rPr lang="en-GB" dirty="0"/>
              <a:t> </a:t>
            </a:r>
            <a:r>
              <a:rPr lang="en-GB" dirty="0" err="1"/>
              <a:t>beavatkozások</a:t>
            </a:r>
            <a:r>
              <a:rPr lang="en-GB" dirty="0"/>
              <a:t> </a:t>
            </a:r>
            <a:r>
              <a:rPr lang="en-GB" dirty="0" err="1"/>
              <a:t>alapja</a:t>
            </a:r>
            <a:r>
              <a:rPr lang="en-GB" dirty="0"/>
              <a:t> </a:t>
            </a:r>
            <a:r>
              <a:rPr lang="en-GB" dirty="0" err="1"/>
              <a:t>egy</a:t>
            </a:r>
            <a:r>
              <a:rPr lang="en-GB" dirty="0"/>
              <a:t> </a:t>
            </a:r>
            <a:r>
              <a:rPr lang="en-GB" dirty="0" err="1"/>
              <a:t>közös</a:t>
            </a:r>
            <a:r>
              <a:rPr lang="en-GB" dirty="0"/>
              <a:t> </a:t>
            </a:r>
            <a:r>
              <a:rPr lang="en-GB" dirty="0" err="1"/>
              <a:t>területi</a:t>
            </a:r>
            <a:r>
              <a:rPr lang="en-GB" dirty="0"/>
              <a:t> </a:t>
            </a:r>
            <a:r>
              <a:rPr lang="en-GB" dirty="0" err="1"/>
              <a:t>akcióterv</a:t>
            </a:r>
            <a:endParaRPr lang="en-GB" dirty="0"/>
          </a:p>
          <a:p>
            <a:r>
              <a:rPr lang="en-GB" dirty="0"/>
              <a:t>Az </a:t>
            </a:r>
            <a:r>
              <a:rPr lang="en-GB" dirty="0" err="1"/>
              <a:t>akcióterv</a:t>
            </a:r>
            <a:r>
              <a:rPr lang="en-GB" dirty="0"/>
              <a:t> </a:t>
            </a:r>
            <a:r>
              <a:rPr lang="en-GB" dirty="0" err="1"/>
              <a:t>olyan</a:t>
            </a:r>
            <a:r>
              <a:rPr lang="en-GB" dirty="0"/>
              <a:t> </a:t>
            </a:r>
            <a:r>
              <a:rPr lang="en-GB" dirty="0" err="1"/>
              <a:t>projekteket</a:t>
            </a:r>
            <a:r>
              <a:rPr lang="en-GB" dirty="0"/>
              <a:t> </a:t>
            </a:r>
            <a:r>
              <a:rPr lang="en-GB" dirty="0" err="1"/>
              <a:t>tartalmaz</a:t>
            </a:r>
            <a:r>
              <a:rPr lang="en-GB" dirty="0"/>
              <a:t> </a:t>
            </a:r>
            <a:r>
              <a:rPr lang="en-GB" dirty="0" err="1"/>
              <a:t>amelyek</a:t>
            </a:r>
            <a:endParaRPr lang="en-GB" dirty="0"/>
          </a:p>
          <a:p>
            <a:r>
              <a:rPr lang="en-GB" dirty="0" err="1"/>
              <a:t>egy</a:t>
            </a:r>
            <a:r>
              <a:rPr lang="en-GB" dirty="0"/>
              <a:t> </a:t>
            </a:r>
            <a:r>
              <a:rPr lang="en-GB" dirty="0" err="1"/>
              <a:t>adott</a:t>
            </a:r>
            <a:r>
              <a:rPr lang="en-GB" dirty="0"/>
              <a:t> </a:t>
            </a:r>
            <a:r>
              <a:rPr lang="en-GB" dirty="0" err="1"/>
              <a:t>térség</a:t>
            </a:r>
            <a:r>
              <a:rPr lang="en-GB" dirty="0"/>
              <a:t> </a:t>
            </a:r>
            <a:r>
              <a:rPr lang="en-GB" dirty="0" err="1"/>
              <a:t>regióspecifikus</a:t>
            </a:r>
            <a:r>
              <a:rPr lang="en-GB" dirty="0"/>
              <a:t> </a:t>
            </a:r>
            <a:r>
              <a:rPr lang="en-GB" dirty="0" err="1"/>
              <a:t>természeti</a:t>
            </a:r>
            <a:r>
              <a:rPr lang="en-GB" dirty="0"/>
              <a:t> </a:t>
            </a:r>
            <a:r>
              <a:rPr lang="en-GB" dirty="0" err="1"/>
              <a:t>és</a:t>
            </a:r>
            <a:r>
              <a:rPr lang="en-GB" dirty="0"/>
              <a:t> </a:t>
            </a:r>
            <a:r>
              <a:rPr lang="en-GB" dirty="0" err="1"/>
              <a:t>kulturális</a:t>
            </a:r>
            <a:r>
              <a:rPr lang="en-GB" dirty="0"/>
              <a:t> </a:t>
            </a:r>
            <a:r>
              <a:rPr lang="en-GB" dirty="0" err="1"/>
              <a:t>értekeihez</a:t>
            </a:r>
            <a:r>
              <a:rPr lang="en-GB" dirty="0"/>
              <a:t>, </a:t>
            </a:r>
          </a:p>
          <a:p>
            <a:r>
              <a:rPr lang="en-GB" dirty="0"/>
              <a:t>a </a:t>
            </a:r>
            <a:r>
              <a:rPr lang="en-GB" dirty="0" err="1"/>
              <a:t>látogatók</a:t>
            </a:r>
            <a:r>
              <a:rPr lang="en-GB" dirty="0"/>
              <a:t> </a:t>
            </a:r>
            <a:r>
              <a:rPr lang="en-GB" dirty="0" err="1"/>
              <a:t>komplex</a:t>
            </a:r>
            <a:r>
              <a:rPr lang="en-GB" dirty="0"/>
              <a:t> </a:t>
            </a:r>
            <a:r>
              <a:rPr lang="en-GB" dirty="0" err="1"/>
              <a:t>igényeihez</a:t>
            </a:r>
            <a:r>
              <a:rPr lang="en-GB" dirty="0"/>
              <a:t>, </a:t>
            </a:r>
          </a:p>
          <a:p>
            <a:r>
              <a:rPr lang="en-GB" dirty="0" err="1"/>
              <a:t>és</a:t>
            </a:r>
            <a:r>
              <a:rPr lang="en-GB" dirty="0"/>
              <a:t> a </a:t>
            </a:r>
            <a:r>
              <a:rPr lang="en-GB" dirty="0" err="1"/>
              <a:t>látogatók</a:t>
            </a:r>
            <a:r>
              <a:rPr lang="en-GB" dirty="0"/>
              <a:t> </a:t>
            </a:r>
            <a:r>
              <a:rPr lang="en-GB" dirty="0" err="1"/>
              <a:t>kommunikációs</a:t>
            </a:r>
            <a:r>
              <a:rPr lang="en-GB" dirty="0"/>
              <a:t> </a:t>
            </a:r>
            <a:r>
              <a:rPr lang="en-GB" dirty="0" err="1"/>
              <a:t>és</a:t>
            </a:r>
            <a:r>
              <a:rPr lang="en-GB" dirty="0"/>
              <a:t>  </a:t>
            </a:r>
            <a:r>
              <a:rPr lang="en-GB" dirty="0" err="1"/>
              <a:t>medifogyasztási</a:t>
            </a:r>
            <a:r>
              <a:rPr lang="en-GB" dirty="0"/>
              <a:t> </a:t>
            </a:r>
            <a:r>
              <a:rPr lang="en-GB" dirty="0" err="1"/>
              <a:t>igenyeihez</a:t>
            </a:r>
            <a:r>
              <a:rPr lang="en-GB" dirty="0"/>
              <a:t> </a:t>
            </a:r>
          </a:p>
          <a:p>
            <a:r>
              <a:rPr lang="en-GB" dirty="0" err="1"/>
              <a:t>Igazítva</a:t>
            </a:r>
            <a:r>
              <a:rPr lang="en-GB" dirty="0"/>
              <a:t> </a:t>
            </a:r>
            <a:r>
              <a:rPr lang="en-GB" dirty="0" err="1"/>
              <a:t>jöttek</a:t>
            </a:r>
            <a:r>
              <a:rPr lang="en-GB" dirty="0"/>
              <a:t> </a:t>
            </a:r>
            <a:r>
              <a:rPr lang="en-GB" dirty="0" err="1"/>
              <a:t>létre</a:t>
            </a:r>
            <a:r>
              <a:rPr lang="en-GB" dirty="0"/>
              <a:t>. </a:t>
            </a:r>
          </a:p>
        </p:txBody>
      </p:sp>
      <p:sp>
        <p:nvSpPr>
          <p:cNvPr id="4" name="Dia számának helye 3"/>
          <p:cNvSpPr>
            <a:spLocks noGrp="1"/>
          </p:cNvSpPr>
          <p:nvPr>
            <p:ph type="sldNum" sz="quarter" idx="5"/>
          </p:nvPr>
        </p:nvSpPr>
        <p:spPr/>
        <p:txBody>
          <a:bodyPr/>
          <a:lstStyle/>
          <a:p>
            <a:fld id="{0060412D-B4C0-4212-B414-48E0CC638287}" type="slidenum">
              <a:rPr lang="en-GB" smtClean="0"/>
              <a:t>11</a:t>
            </a:fld>
            <a:endParaRPr lang="en-GB" dirty="0"/>
          </a:p>
        </p:txBody>
      </p:sp>
    </p:spTree>
    <p:extLst>
      <p:ext uri="{BB962C8B-B14F-4D97-AF65-F5344CB8AC3E}">
        <p14:creationId xmlns:p14="http://schemas.microsoft.com/office/powerpoint/2010/main" val="320808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A </a:t>
            </a:r>
            <a:r>
              <a:rPr lang="en-GB" dirty="0" err="1"/>
              <a:t>dokumentum</a:t>
            </a:r>
            <a:r>
              <a:rPr lang="en-GB" dirty="0"/>
              <a:t> </a:t>
            </a:r>
            <a:r>
              <a:rPr lang="en-GB" dirty="0" err="1"/>
              <a:t>szilárd</a:t>
            </a:r>
            <a:r>
              <a:rPr lang="en-GB" dirty="0"/>
              <a:t> </a:t>
            </a:r>
            <a:r>
              <a:rPr lang="en-GB" dirty="0" err="1"/>
              <a:t>alapot</a:t>
            </a:r>
            <a:r>
              <a:rPr lang="en-GB" dirty="0"/>
              <a:t> </a:t>
            </a:r>
            <a:r>
              <a:rPr lang="en-GB" dirty="0" err="1"/>
              <a:t>biztosít</a:t>
            </a:r>
            <a:r>
              <a:rPr lang="en-GB" dirty="0"/>
              <a:t> a </a:t>
            </a:r>
            <a:r>
              <a:rPr lang="en-GB" dirty="0" err="1"/>
              <a:t>határokon</a:t>
            </a:r>
            <a:r>
              <a:rPr lang="en-GB" dirty="0"/>
              <a:t> </a:t>
            </a:r>
            <a:r>
              <a:rPr lang="en-GB" dirty="0" err="1"/>
              <a:t>átnyúló</a:t>
            </a:r>
            <a:r>
              <a:rPr lang="en-GB" dirty="0"/>
              <a:t> </a:t>
            </a:r>
            <a:r>
              <a:rPr lang="en-GB" dirty="0" err="1"/>
              <a:t>integrált</a:t>
            </a:r>
            <a:r>
              <a:rPr lang="en-GB" dirty="0"/>
              <a:t> </a:t>
            </a:r>
            <a:r>
              <a:rPr lang="en-GB" dirty="0" err="1"/>
              <a:t>megközelítéshez</a:t>
            </a:r>
            <a:r>
              <a:rPr lang="en-GB" dirty="0"/>
              <a:t>. </a:t>
            </a:r>
          </a:p>
          <a:p>
            <a:endParaRPr lang="en-GB" dirty="0"/>
          </a:p>
          <a:p>
            <a:r>
              <a:rPr lang="en-GB" dirty="0"/>
              <a:t>A </a:t>
            </a:r>
            <a:r>
              <a:rPr lang="en-GB" dirty="0" err="1"/>
              <a:t>cselekvési</a:t>
            </a:r>
            <a:r>
              <a:rPr lang="en-GB" dirty="0"/>
              <a:t> </a:t>
            </a:r>
            <a:r>
              <a:rPr lang="en-GB" dirty="0" err="1"/>
              <a:t>tervnek</a:t>
            </a:r>
            <a:r>
              <a:rPr lang="en-GB" dirty="0"/>
              <a:t> meg </a:t>
            </a:r>
            <a:r>
              <a:rPr lang="en-GB" dirty="0" err="1"/>
              <a:t>kell</a:t>
            </a:r>
            <a:r>
              <a:rPr lang="en-GB" dirty="0"/>
              <a:t> </a:t>
            </a:r>
            <a:r>
              <a:rPr lang="en-GB" dirty="0" err="1"/>
              <a:t>határoznia</a:t>
            </a:r>
            <a:r>
              <a:rPr lang="en-GB" dirty="0"/>
              <a:t> a </a:t>
            </a:r>
            <a:r>
              <a:rPr lang="en-GB" dirty="0" err="1"/>
              <a:t>kiválasztott</a:t>
            </a:r>
            <a:r>
              <a:rPr lang="en-GB" dirty="0"/>
              <a:t> </a:t>
            </a:r>
            <a:r>
              <a:rPr lang="en-GB" dirty="0" err="1"/>
              <a:t>terület</a:t>
            </a:r>
            <a:r>
              <a:rPr lang="en-GB" dirty="0"/>
              <a:t> </a:t>
            </a:r>
            <a:r>
              <a:rPr lang="en-GB" dirty="0" err="1"/>
              <a:t>fő</a:t>
            </a:r>
            <a:r>
              <a:rPr lang="en-GB" dirty="0"/>
              <a:t> </a:t>
            </a:r>
            <a:r>
              <a:rPr lang="en-GB" dirty="0" err="1"/>
              <a:t>értékeit</a:t>
            </a:r>
            <a:r>
              <a:rPr lang="en-GB" dirty="0"/>
              <a:t>,</a:t>
            </a:r>
          </a:p>
          <a:p>
            <a:r>
              <a:rPr lang="en-GB" dirty="0" err="1"/>
              <a:t>erősségeit</a:t>
            </a:r>
            <a:r>
              <a:rPr lang="en-GB" dirty="0"/>
              <a:t>,  </a:t>
            </a:r>
            <a:r>
              <a:rPr lang="en-GB" dirty="0" err="1"/>
              <a:t>és</a:t>
            </a:r>
            <a:r>
              <a:rPr lang="en-GB" dirty="0"/>
              <a:t> </a:t>
            </a:r>
            <a:r>
              <a:rPr lang="en-GB" dirty="0" err="1"/>
              <a:t>gyengeségeit</a:t>
            </a:r>
            <a:r>
              <a:rPr lang="en-GB" dirty="0"/>
              <a:t>, </a:t>
            </a:r>
          </a:p>
          <a:p>
            <a:r>
              <a:rPr lang="en-GB" dirty="0" err="1"/>
              <a:t>előnyeit</a:t>
            </a:r>
            <a:r>
              <a:rPr lang="en-GB" dirty="0"/>
              <a:t> </a:t>
            </a:r>
            <a:r>
              <a:rPr lang="en-GB" dirty="0" err="1"/>
              <a:t>és</a:t>
            </a:r>
            <a:r>
              <a:rPr lang="en-GB" dirty="0"/>
              <a:t> </a:t>
            </a:r>
            <a:r>
              <a:rPr lang="en-GB" dirty="0" err="1"/>
              <a:t>hátrányait</a:t>
            </a:r>
            <a:r>
              <a:rPr lang="en-GB" dirty="0"/>
              <a:t> a </a:t>
            </a:r>
            <a:r>
              <a:rPr lang="en-GB" dirty="0" err="1"/>
              <a:t>regionális</a:t>
            </a:r>
            <a:r>
              <a:rPr lang="en-GB" dirty="0"/>
              <a:t> </a:t>
            </a:r>
            <a:r>
              <a:rPr lang="en-GB" dirty="0" err="1"/>
              <a:t>versenytársakkal</a:t>
            </a:r>
            <a:r>
              <a:rPr lang="en-GB" dirty="0"/>
              <a:t> </a:t>
            </a:r>
            <a:r>
              <a:rPr lang="en-GB" dirty="0" err="1"/>
              <a:t>szemben</a:t>
            </a:r>
            <a:r>
              <a:rPr lang="en-GB" dirty="0"/>
              <a:t>, </a:t>
            </a:r>
            <a:r>
              <a:rPr lang="en-GB" dirty="0" err="1"/>
              <a:t>és</a:t>
            </a:r>
            <a:r>
              <a:rPr lang="en-GB" dirty="0"/>
              <a:t> meg </a:t>
            </a:r>
            <a:r>
              <a:rPr lang="en-GB" dirty="0" err="1"/>
              <a:t>kell</a:t>
            </a:r>
            <a:r>
              <a:rPr lang="en-GB" dirty="0"/>
              <a:t> </a:t>
            </a:r>
            <a:r>
              <a:rPr lang="en-GB" dirty="0" err="1"/>
              <a:t>határoznia</a:t>
            </a:r>
            <a:r>
              <a:rPr lang="en-GB" dirty="0"/>
              <a:t> </a:t>
            </a:r>
          </a:p>
          <a:p>
            <a:r>
              <a:rPr lang="en-GB" dirty="0"/>
              <a:t>a TAP </a:t>
            </a:r>
            <a:r>
              <a:rPr lang="en-GB" dirty="0" err="1"/>
              <a:t>keretében</a:t>
            </a:r>
            <a:r>
              <a:rPr lang="en-GB" dirty="0"/>
              <a:t> </a:t>
            </a:r>
            <a:r>
              <a:rPr lang="en-GB" dirty="0" err="1"/>
              <a:t>kifejezetten</a:t>
            </a:r>
            <a:r>
              <a:rPr lang="en-GB" dirty="0"/>
              <a:t> </a:t>
            </a:r>
            <a:r>
              <a:rPr lang="en-GB" dirty="0" err="1"/>
              <a:t>fejlesztendő</a:t>
            </a:r>
            <a:r>
              <a:rPr lang="en-GB" dirty="0"/>
              <a:t> </a:t>
            </a:r>
            <a:r>
              <a:rPr lang="en-GB" dirty="0" err="1"/>
              <a:t>idegenforgalmi</a:t>
            </a:r>
            <a:r>
              <a:rPr lang="en-GB" dirty="0"/>
              <a:t> </a:t>
            </a:r>
            <a:r>
              <a:rPr lang="en-GB" dirty="0" err="1"/>
              <a:t>ágazatokat</a:t>
            </a:r>
            <a:r>
              <a:rPr lang="en-GB" dirty="0"/>
              <a:t>. </a:t>
            </a:r>
          </a:p>
          <a:p>
            <a:endParaRPr lang="en-GB" dirty="0"/>
          </a:p>
          <a:p>
            <a:r>
              <a:rPr lang="en-GB" dirty="0"/>
              <a:t>A </a:t>
            </a:r>
            <a:r>
              <a:rPr lang="en-GB" dirty="0" err="1"/>
              <a:t>területi</a:t>
            </a:r>
            <a:r>
              <a:rPr lang="en-GB" dirty="0"/>
              <a:t> </a:t>
            </a:r>
            <a:r>
              <a:rPr lang="en-GB" dirty="0" err="1"/>
              <a:t>cselekvési</a:t>
            </a:r>
            <a:r>
              <a:rPr lang="en-GB" dirty="0"/>
              <a:t> </a:t>
            </a:r>
            <a:r>
              <a:rPr lang="en-GB" dirty="0" err="1"/>
              <a:t>terv</a:t>
            </a:r>
            <a:r>
              <a:rPr lang="en-GB" dirty="0"/>
              <a:t> </a:t>
            </a:r>
            <a:r>
              <a:rPr lang="en-GB" dirty="0" err="1"/>
              <a:t>kidolgozása</a:t>
            </a:r>
            <a:r>
              <a:rPr lang="en-GB" dirty="0"/>
              <a:t> a </a:t>
            </a:r>
            <a:r>
              <a:rPr lang="en-GB" dirty="0" err="1"/>
              <a:t>célterület</a:t>
            </a:r>
            <a:r>
              <a:rPr lang="en-GB" dirty="0"/>
              <a:t> </a:t>
            </a:r>
            <a:r>
              <a:rPr lang="en-GB" dirty="0" err="1"/>
              <a:t>lehatárolásával</a:t>
            </a:r>
            <a:r>
              <a:rPr lang="en-GB" dirty="0"/>
              <a:t> </a:t>
            </a:r>
            <a:r>
              <a:rPr lang="en-GB" dirty="0" err="1"/>
              <a:t>kezdődik</a:t>
            </a:r>
            <a:r>
              <a:rPr lang="en-GB" dirty="0"/>
              <a:t>.</a:t>
            </a: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12</a:t>
            </a:fld>
            <a:endParaRPr lang="en-GB" dirty="0"/>
          </a:p>
        </p:txBody>
      </p:sp>
    </p:spTree>
    <p:extLst>
      <p:ext uri="{BB962C8B-B14F-4D97-AF65-F5344CB8AC3E}">
        <p14:creationId xmlns:p14="http://schemas.microsoft.com/office/powerpoint/2010/main" val="93199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b="1" kern="100" dirty="0">
                <a:effectLst/>
                <a:latin typeface="Aptos" panose="020B0004020202020204" pitchFamily="34" charset="0"/>
                <a:ea typeface="Aptos" panose="020B0004020202020204" pitchFamily="34" charset="0"/>
                <a:cs typeface="Arial" panose="020B0604020202020204" pitchFamily="34" charset="0"/>
              </a:rPr>
              <a:t>A felfedezés igazi varázsa nem abból áll, hogy új helyeket ismerjünk meg, hanem hogy más szemmel nézzünk. </a:t>
            </a:r>
            <a:r>
              <a:rPr lang="hu-HU" sz="1800" b="1" i="1" kern="100" dirty="0">
                <a:effectLst/>
                <a:latin typeface="Aptos" panose="020B0004020202020204" pitchFamily="34" charset="0"/>
                <a:ea typeface="Aptos" panose="020B0004020202020204" pitchFamily="34" charset="0"/>
                <a:cs typeface="Arial" panose="020B0604020202020204" pitchFamily="34" charset="0"/>
              </a:rPr>
              <a:t>Marcel Proust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2</a:t>
            </a:fld>
            <a:endParaRPr lang="en-GB" dirty="0"/>
          </a:p>
        </p:txBody>
      </p:sp>
    </p:spTree>
    <p:extLst>
      <p:ext uri="{BB962C8B-B14F-4D97-AF65-F5344CB8AC3E}">
        <p14:creationId xmlns:p14="http://schemas.microsoft.com/office/powerpoint/2010/main" val="283228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kern="100" dirty="0">
                <a:effectLst/>
                <a:latin typeface="Aptos" panose="020B0004020202020204" pitchFamily="34" charset="0"/>
                <a:ea typeface="Aptos" panose="020B0004020202020204" pitchFamily="34" charset="0"/>
                <a:cs typeface="Arial" panose="020B0604020202020204" pitchFamily="34" charset="0"/>
              </a:rPr>
              <a:t>A 2.4.2. intézkedés célja a programterületen található turisztikai desztinációk fenntarthatóságának és versenyképességének javítása a határon átnyúló integrált és összehangolt turisztikai kínálat biztosításával.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3</a:t>
            </a:fld>
            <a:endParaRPr lang="en-GB" dirty="0"/>
          </a:p>
        </p:txBody>
      </p:sp>
    </p:spTree>
    <p:extLst>
      <p:ext uri="{BB962C8B-B14F-4D97-AF65-F5344CB8AC3E}">
        <p14:creationId xmlns:p14="http://schemas.microsoft.com/office/powerpoint/2010/main" val="335788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kern="100" dirty="0">
                <a:effectLst/>
                <a:latin typeface="Aptos" panose="020B0004020202020204" pitchFamily="34" charset="0"/>
                <a:ea typeface="Aptos" panose="020B0004020202020204" pitchFamily="34" charset="0"/>
                <a:cs typeface="Arial" panose="020B0604020202020204" pitchFamily="34" charset="0"/>
              </a:rPr>
              <a:t>Az intézkedés elsősorban a fenntartható-, zöld-, tematikus- és a rendezvény turizmus turisztikai attrakciók támogatását célozza, amelyek minimalizálják a környezetre gyakorolt </a:t>
            </a:r>
            <a:r>
              <a:rPr lang="hu-HU" sz="1800" kern="100" dirty="0">
                <a:effectLst/>
                <a:latin typeface="Arial" panose="020B0604020202020204" pitchFamily="34" charset="0"/>
                <a:ea typeface="Aptos" panose="020B0004020202020204" pitchFamily="34" charset="0"/>
                <a:cs typeface="Arial" panose="020B0604020202020204" pitchFamily="34" charset="0"/>
              </a:rPr>
              <a:t>​​</a:t>
            </a:r>
            <a:r>
              <a:rPr lang="hu-HU" sz="1800" kern="100" dirty="0">
                <a:effectLst/>
                <a:latin typeface="Aptos" panose="020B0004020202020204" pitchFamily="34" charset="0"/>
                <a:ea typeface="Aptos" panose="020B0004020202020204" pitchFamily="34" charset="0"/>
                <a:cs typeface="Arial" panose="020B0604020202020204" pitchFamily="34" charset="0"/>
              </a:rPr>
              <a:t>hat</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st </a:t>
            </a:r>
            <a:r>
              <a:rPr lang="hu-HU" sz="1800" kern="100" dirty="0">
                <a:effectLst/>
                <a:latin typeface="Aptos" panose="020B0004020202020204" pitchFamily="34" charset="0"/>
                <a:ea typeface="Aptos" panose="020B0004020202020204" pitchFamily="34" charset="0"/>
                <a:cs typeface="Aptos" panose="020B0004020202020204" pitchFamily="34" charset="0"/>
              </a:rPr>
              <a:t>é</a:t>
            </a:r>
            <a:r>
              <a:rPr lang="hu-HU" sz="1800" kern="100" dirty="0">
                <a:effectLst/>
                <a:latin typeface="Aptos" panose="020B0004020202020204" pitchFamily="34" charset="0"/>
                <a:ea typeface="Aptos" panose="020B0004020202020204" pitchFamily="34" charset="0"/>
                <a:cs typeface="Arial" panose="020B0604020202020204" pitchFamily="34" charset="0"/>
              </a:rPr>
              <a:t>s a helyi v</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llalkoz</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sok </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ltal ny</a:t>
            </a:r>
            <a:r>
              <a:rPr lang="hu-HU" sz="1800" kern="100" dirty="0">
                <a:effectLst/>
                <a:latin typeface="Aptos" panose="020B0004020202020204" pitchFamily="34" charset="0"/>
                <a:ea typeface="Aptos" panose="020B0004020202020204" pitchFamily="34" charset="0"/>
                <a:cs typeface="Aptos" panose="020B0004020202020204" pitchFamily="34" charset="0"/>
              </a:rPr>
              <a:t>ú</a:t>
            </a:r>
            <a:r>
              <a:rPr lang="hu-HU" sz="1800" kern="100" dirty="0">
                <a:effectLst/>
                <a:latin typeface="Aptos" panose="020B0004020202020204" pitchFamily="34" charset="0"/>
                <a:ea typeface="Aptos" panose="020B0004020202020204" pitchFamily="34" charset="0"/>
                <a:cs typeface="Arial" panose="020B0604020202020204" pitchFamily="34" charset="0"/>
              </a:rPr>
              <a:t>jtott relev</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ns, piaci alap</a:t>
            </a:r>
            <a:r>
              <a:rPr lang="hu-HU" sz="1800" kern="100" dirty="0">
                <a:effectLst/>
                <a:latin typeface="Aptos" panose="020B0004020202020204" pitchFamily="34" charset="0"/>
                <a:ea typeface="Aptos" panose="020B0004020202020204" pitchFamily="34" charset="0"/>
                <a:cs typeface="Aptos" panose="020B0004020202020204" pitchFamily="34" charset="0"/>
              </a:rPr>
              <a:t>ú</a:t>
            </a:r>
            <a:r>
              <a:rPr lang="hu-HU" sz="1800" kern="100" dirty="0">
                <a:effectLst/>
                <a:latin typeface="Aptos" panose="020B0004020202020204" pitchFamily="34" charset="0"/>
                <a:ea typeface="Aptos" panose="020B0004020202020204" pitchFamily="34" charset="0"/>
                <a:cs typeface="Arial" panose="020B0604020202020204" pitchFamily="34" charset="0"/>
              </a:rPr>
              <a:t> szolg</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ltat</a:t>
            </a:r>
            <a:r>
              <a:rPr lang="hu-HU" sz="1800" kern="100" dirty="0">
                <a:effectLst/>
                <a:latin typeface="Aptos" panose="020B0004020202020204" pitchFamily="34" charset="0"/>
                <a:ea typeface="Aptos" panose="020B0004020202020204" pitchFamily="34" charset="0"/>
                <a:cs typeface="Aptos" panose="020B0004020202020204" pitchFamily="34" charset="0"/>
              </a:rPr>
              <a:t>á</a:t>
            </a:r>
            <a:r>
              <a:rPr lang="hu-HU" sz="1800" kern="100" dirty="0">
                <a:effectLst/>
                <a:latin typeface="Aptos" panose="020B0004020202020204" pitchFamily="34" charset="0"/>
                <a:ea typeface="Aptos" panose="020B0004020202020204" pitchFamily="34" charset="0"/>
                <a:cs typeface="Arial" panose="020B0604020202020204" pitchFamily="34" charset="0"/>
              </a:rPr>
              <a:t>sok fejleszt</a:t>
            </a:r>
            <a:r>
              <a:rPr lang="hu-HU" sz="1800" kern="100" dirty="0">
                <a:effectLst/>
                <a:latin typeface="Aptos" panose="020B0004020202020204" pitchFamily="34" charset="0"/>
                <a:ea typeface="Aptos" panose="020B0004020202020204" pitchFamily="34" charset="0"/>
                <a:cs typeface="Aptos" panose="020B0004020202020204" pitchFamily="34" charset="0"/>
              </a:rPr>
              <a:t>é</a:t>
            </a:r>
            <a:r>
              <a:rPr lang="hu-HU" sz="1800" kern="100" dirty="0">
                <a:effectLst/>
                <a:latin typeface="Aptos" panose="020B0004020202020204" pitchFamily="34" charset="0"/>
                <a:ea typeface="Aptos" panose="020B0004020202020204" pitchFamily="34" charset="0"/>
                <a:cs typeface="Arial" panose="020B0604020202020204" pitchFamily="34" charset="0"/>
              </a:rPr>
              <a:t>se révén elősegítik a helyi k</a:t>
            </a:r>
            <a:r>
              <a:rPr lang="hu-HU" sz="1800" kern="100" dirty="0">
                <a:effectLst/>
                <a:latin typeface="Aptos" panose="020B0004020202020204" pitchFamily="34" charset="0"/>
                <a:ea typeface="Aptos" panose="020B0004020202020204" pitchFamily="34" charset="0"/>
                <a:cs typeface="Aptos" panose="020B0004020202020204" pitchFamily="34" charset="0"/>
              </a:rPr>
              <a:t>ö</a:t>
            </a:r>
            <a:r>
              <a:rPr lang="hu-HU" sz="1800" kern="100" dirty="0">
                <a:effectLst/>
                <a:latin typeface="Aptos" panose="020B0004020202020204" pitchFamily="34" charset="0"/>
                <a:ea typeface="Aptos" panose="020B0004020202020204" pitchFamily="34" charset="0"/>
                <a:cs typeface="Arial" panose="020B0604020202020204" pitchFamily="34" charset="0"/>
              </a:rPr>
              <a:t>z</a:t>
            </a:r>
            <a:r>
              <a:rPr lang="hu-HU" sz="1800" kern="100" dirty="0">
                <a:effectLst/>
                <a:latin typeface="Aptos" panose="020B0004020202020204" pitchFamily="34" charset="0"/>
                <a:ea typeface="Aptos" panose="020B0004020202020204" pitchFamily="34" charset="0"/>
                <a:cs typeface="Aptos" panose="020B0004020202020204" pitchFamily="34" charset="0"/>
              </a:rPr>
              <a:t>ö</a:t>
            </a:r>
            <a:r>
              <a:rPr lang="hu-HU" sz="1800" kern="100" dirty="0">
                <a:effectLst/>
                <a:latin typeface="Aptos" panose="020B0004020202020204" pitchFamily="34" charset="0"/>
                <a:ea typeface="Aptos" panose="020B0004020202020204" pitchFamily="34" charset="0"/>
                <a:cs typeface="Arial" panose="020B0604020202020204" pitchFamily="34" charset="0"/>
              </a:rPr>
              <a:t>ss</a:t>
            </a:r>
            <a:r>
              <a:rPr lang="hu-HU" sz="1800" kern="100" dirty="0">
                <a:effectLst/>
                <a:latin typeface="Aptos" panose="020B0004020202020204" pitchFamily="34" charset="0"/>
                <a:ea typeface="Aptos" panose="020B0004020202020204" pitchFamily="34" charset="0"/>
                <a:cs typeface="Aptos" panose="020B0004020202020204" pitchFamily="34" charset="0"/>
              </a:rPr>
              <a:t>é</a:t>
            </a:r>
            <a:r>
              <a:rPr lang="hu-HU" sz="1800" kern="100" dirty="0">
                <a:effectLst/>
                <a:latin typeface="Aptos" panose="020B0004020202020204" pitchFamily="34" charset="0"/>
                <a:ea typeface="Aptos" panose="020B0004020202020204" pitchFamily="34" charset="0"/>
                <a:cs typeface="Arial" panose="020B0604020202020204" pitchFamily="34" charset="0"/>
              </a:rPr>
              <a:t>gek j</a:t>
            </a:r>
            <a:r>
              <a:rPr lang="hu-HU" sz="1800" kern="100" dirty="0">
                <a:effectLst/>
                <a:latin typeface="Aptos" panose="020B0004020202020204" pitchFamily="34" charset="0"/>
                <a:ea typeface="Aptos" panose="020B0004020202020204" pitchFamily="34" charset="0"/>
                <a:cs typeface="Aptos" panose="020B0004020202020204" pitchFamily="34" charset="0"/>
              </a:rPr>
              <a:t>ó</a:t>
            </a:r>
            <a:r>
              <a:rPr lang="hu-HU" sz="1800" kern="100" dirty="0">
                <a:effectLst/>
                <a:latin typeface="Aptos" panose="020B0004020202020204" pitchFamily="34" charset="0"/>
                <a:ea typeface="Aptos" panose="020B0004020202020204" pitchFamily="34" charset="0"/>
                <a:cs typeface="Arial" panose="020B0604020202020204" pitchFamily="34" charset="0"/>
              </a:rPr>
              <a:t>l-l</a:t>
            </a:r>
            <a:r>
              <a:rPr lang="hu-HU" sz="1800" kern="100" dirty="0">
                <a:effectLst/>
                <a:latin typeface="Aptos" panose="020B0004020202020204" pitchFamily="34" charset="0"/>
                <a:ea typeface="Aptos" panose="020B0004020202020204" pitchFamily="34" charset="0"/>
                <a:cs typeface="Aptos" panose="020B0004020202020204" pitchFamily="34" charset="0"/>
              </a:rPr>
              <a:t>é</a:t>
            </a:r>
            <a:r>
              <a:rPr lang="hu-HU" sz="1800" kern="100" dirty="0">
                <a:effectLst/>
                <a:latin typeface="Aptos" panose="020B0004020202020204" pitchFamily="34" charset="0"/>
                <a:ea typeface="Aptos" panose="020B0004020202020204" pitchFamily="34" charset="0"/>
                <a:cs typeface="Arial" panose="020B0604020202020204" pitchFamily="34" charset="0"/>
              </a:rPr>
              <a:t>t</a:t>
            </a:r>
            <a:r>
              <a:rPr lang="hu-HU" sz="1800" kern="100" dirty="0">
                <a:effectLst/>
                <a:latin typeface="Aptos" panose="020B0004020202020204" pitchFamily="34" charset="0"/>
                <a:ea typeface="Aptos" panose="020B0004020202020204" pitchFamily="34" charset="0"/>
                <a:cs typeface="Aptos" panose="020B0004020202020204" pitchFamily="34" charset="0"/>
              </a:rPr>
              <a:t>é</a:t>
            </a:r>
            <a:r>
              <a:rPr lang="hu-HU" sz="1800" kern="100" dirty="0">
                <a:effectLst/>
                <a:latin typeface="Aptos" panose="020B0004020202020204" pitchFamily="34" charset="0"/>
                <a:ea typeface="Aptos" panose="020B0004020202020204" pitchFamily="34" charset="0"/>
                <a:cs typeface="Arial" panose="020B0604020202020204" pitchFamily="34" charset="0"/>
              </a:rPr>
              <a:t>t.</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4</a:t>
            </a:fld>
            <a:endParaRPr lang="en-GB" dirty="0"/>
          </a:p>
        </p:txBody>
      </p:sp>
    </p:spTree>
    <p:extLst>
      <p:ext uri="{BB962C8B-B14F-4D97-AF65-F5344CB8AC3E}">
        <p14:creationId xmlns:p14="http://schemas.microsoft.com/office/powerpoint/2010/main" val="275549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i="1" kern="100" dirty="0">
                <a:effectLst/>
                <a:latin typeface="Aptos" panose="020B0004020202020204" pitchFamily="34" charset="0"/>
                <a:ea typeface="Aptos" panose="020B0004020202020204" pitchFamily="34" charset="0"/>
                <a:cs typeface="Arial" panose="020B0604020202020204" pitchFamily="34" charset="0"/>
              </a:rPr>
              <a:t>„A turisztikai térség (desztináció): olyan földrajzilag körülhatárolható, beazonosítható területrész, amely a turisztikai kínálati piacon egységes fogadóterületként jeleníthető meg, épített környezeti, természetföldrajzi vagy kulturális értékek tekintetében összefüggő elemek alkotják, ezért egységes koncepcióban történő tervezéséhez, fejlesztéséhez és térségi turisztikai márka kialakításához országos érdek fűződik.” </a:t>
            </a:r>
            <a:r>
              <a:rPr lang="hu-HU" sz="1800" kern="100" dirty="0">
                <a:effectLst/>
                <a:latin typeface="Aptos" panose="020B0004020202020204" pitchFamily="34" charset="0"/>
                <a:ea typeface="Aptos" panose="020B0004020202020204" pitchFamily="34" charset="0"/>
                <a:cs typeface="Arial" panose="020B0604020202020204" pitchFamily="34" charset="0"/>
              </a:rPr>
              <a:t>2016. évi CLVI. törvény a turisztikai térségek fejlesztésének állami feladatairól</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6</a:t>
            </a:fld>
            <a:endParaRPr lang="en-GB" dirty="0"/>
          </a:p>
        </p:txBody>
      </p:sp>
    </p:spTree>
    <p:extLst>
      <p:ext uri="{BB962C8B-B14F-4D97-AF65-F5344CB8AC3E}">
        <p14:creationId xmlns:p14="http://schemas.microsoft.com/office/powerpoint/2010/main" val="385228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just">
              <a:lnSpc>
                <a:spcPct val="107000"/>
              </a:lnSpc>
              <a:spcAft>
                <a:spcPts val="800"/>
              </a:spcAft>
            </a:pPr>
            <a:r>
              <a:rPr lang="hu-HU" sz="1800" kern="100" dirty="0">
                <a:effectLst/>
                <a:latin typeface="Aptos" panose="020B0004020202020204" pitchFamily="34" charset="0"/>
                <a:ea typeface="Aptos" panose="020B0004020202020204" pitchFamily="34" charset="0"/>
                <a:cs typeface="Arial" panose="020B0604020202020204" pitchFamily="34" charset="0"/>
              </a:rPr>
              <a:t>A gyakorlatban a működőképes turisztikai desztinációt az alábbiak jellemzik:</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megfelelő vonzerőt jelent a turisták számára,</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a turisták alapvető szükségleteit ki tudja elégíteni (szállás, étkezés),</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a turisták tartózkodási idejük alatt be tudják járni,</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képes komplex turisztikai termék fejlesztésére és a hálózatba szervezett kínálatát azonos márka alatt piacra vinni,</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fejlődés és fejlesztés szempontjából egy egységet alkot,</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adottak a feltételek a terület stratégiai menedzselésére,</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hu-HU" sz="1800" kern="100" dirty="0">
                <a:effectLst/>
                <a:latin typeface="Aptos" panose="020B0004020202020204" pitchFamily="34" charset="0"/>
                <a:ea typeface="Aptos" panose="020B0004020202020204" pitchFamily="34" charset="0"/>
                <a:cs typeface="Arial" panose="020B0604020202020204" pitchFamily="34" charset="0"/>
              </a:rPr>
              <a:t>a térség érintettjei és érdekeltjei hajlandóak az együttműködésre. (Holczerné, 2015)</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7</a:t>
            </a:fld>
            <a:endParaRPr lang="en-GB" dirty="0"/>
          </a:p>
        </p:txBody>
      </p:sp>
    </p:spTree>
    <p:extLst>
      <p:ext uri="{BB962C8B-B14F-4D97-AF65-F5344CB8AC3E}">
        <p14:creationId xmlns:p14="http://schemas.microsoft.com/office/powerpoint/2010/main" val="374425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i="1" kern="100" dirty="0">
                <a:effectLst/>
                <a:latin typeface="Aptos" panose="020B0004020202020204" pitchFamily="34" charset="0"/>
                <a:ea typeface="Aptos" panose="020B0004020202020204" pitchFamily="34" charset="0"/>
                <a:cs typeface="Arial" panose="020B0604020202020204" pitchFamily="34" charset="0"/>
              </a:rPr>
              <a:t>„Minden desztináció menedzsment szervezet közös célja, hogy maximalizálja a látogató számára a minőség és az érték érzetét úgy, hogy a hosszútávú fenntarthatóság és a versenyképesség érdekében megvédi a desztináció természeti és kulturális értékeit és elősegíti a helyi gazdaság és a lakosság jól-létét.”</a:t>
            </a:r>
            <a:r>
              <a:rPr lang="hu-HU" sz="1800" kern="100" dirty="0">
                <a:effectLst/>
                <a:latin typeface="Aptos" panose="020B0004020202020204" pitchFamily="34" charset="0"/>
                <a:ea typeface="Aptos" panose="020B0004020202020204" pitchFamily="34" charset="0"/>
                <a:cs typeface="Arial" panose="020B0604020202020204" pitchFamily="34" charset="0"/>
              </a:rPr>
              <a:t> (UNWTO, 2019)</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8</a:t>
            </a:fld>
            <a:endParaRPr lang="en-GB" dirty="0"/>
          </a:p>
        </p:txBody>
      </p:sp>
    </p:spTree>
    <p:extLst>
      <p:ext uri="{BB962C8B-B14F-4D97-AF65-F5344CB8AC3E}">
        <p14:creationId xmlns:p14="http://schemas.microsoft.com/office/powerpoint/2010/main" val="231096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turisztikai attrakció olyan látnivaló, amelyet a turisták jellemzően benne rejlő vagy kiállított természeti vagy kulturális értéke, történelmi jelentősége, természeti vagy épített szépsége miatt keresnek fel, amely szabadidős és szórakozási lehetőséget kínál.</a:t>
            </a:r>
            <a:endParaRPr lang="en-GB" dirty="0"/>
          </a:p>
          <a:p>
            <a:r>
              <a:rPr lang="hu-HU" dirty="0"/>
              <a:t>A turisztikai attrakció olyan hely, amely rendszeresen vagy legalább szezonálisan látogatott, és amely kritikus tömegű pénzügyi kiadásokat generál, vagy a fejlesztési tevékenységek elvégzése után vonzza a látogatókat.</a:t>
            </a:r>
            <a:endParaRPr lang="en-GB" dirty="0"/>
          </a:p>
        </p:txBody>
      </p:sp>
      <p:sp>
        <p:nvSpPr>
          <p:cNvPr id="4" name="Dia számának helye 3"/>
          <p:cNvSpPr>
            <a:spLocks noGrp="1"/>
          </p:cNvSpPr>
          <p:nvPr>
            <p:ph type="sldNum" sz="quarter" idx="5"/>
          </p:nvPr>
        </p:nvSpPr>
        <p:spPr/>
        <p:txBody>
          <a:bodyPr/>
          <a:lstStyle/>
          <a:p>
            <a:fld id="{0060412D-B4C0-4212-B414-48E0CC638287}" type="slidenum">
              <a:rPr lang="en-GB" smtClean="0"/>
              <a:t>9</a:t>
            </a:fld>
            <a:endParaRPr lang="en-GB" dirty="0"/>
          </a:p>
        </p:txBody>
      </p:sp>
    </p:spTree>
    <p:extLst>
      <p:ext uri="{BB962C8B-B14F-4D97-AF65-F5344CB8AC3E}">
        <p14:creationId xmlns:p14="http://schemas.microsoft.com/office/powerpoint/2010/main" val="143097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A </a:t>
            </a:r>
            <a:r>
              <a:rPr lang="en-GB" dirty="0" err="1"/>
              <a:t>jelen</a:t>
            </a:r>
            <a:r>
              <a:rPr lang="en-GB" dirty="0"/>
              <a:t> </a:t>
            </a:r>
            <a:r>
              <a:rPr lang="en-GB" dirty="0" err="1"/>
              <a:t>Felhívás</a:t>
            </a:r>
            <a:r>
              <a:rPr lang="en-GB" dirty="0"/>
              <a:t> </a:t>
            </a:r>
            <a:r>
              <a:rPr lang="en-GB" dirty="0" err="1"/>
              <a:t>értelmében</a:t>
            </a:r>
            <a:r>
              <a:rPr lang="en-GB" dirty="0"/>
              <a:t> a </a:t>
            </a:r>
            <a:r>
              <a:rPr lang="en-GB" dirty="0" err="1"/>
              <a:t>piaci</a:t>
            </a:r>
            <a:r>
              <a:rPr lang="en-GB" dirty="0"/>
              <a:t> </a:t>
            </a:r>
            <a:r>
              <a:rPr lang="en-GB" dirty="0" err="1"/>
              <a:t>alapú</a:t>
            </a:r>
            <a:r>
              <a:rPr lang="en-GB" dirty="0"/>
              <a:t> </a:t>
            </a:r>
            <a:r>
              <a:rPr lang="en-GB" dirty="0" err="1"/>
              <a:t>szolgáltatások</a:t>
            </a:r>
            <a:r>
              <a:rPr lang="en-GB" dirty="0"/>
              <a:t> </a:t>
            </a:r>
            <a:r>
              <a:rPr lang="en-GB" dirty="0" err="1"/>
              <a:t>olyan</a:t>
            </a:r>
            <a:r>
              <a:rPr lang="en-GB" dirty="0"/>
              <a:t> </a:t>
            </a:r>
            <a:r>
              <a:rPr lang="en-GB" dirty="0" err="1"/>
              <a:t>komplex</a:t>
            </a:r>
            <a:r>
              <a:rPr lang="en-GB" dirty="0"/>
              <a:t> </a:t>
            </a:r>
            <a:r>
              <a:rPr lang="en-GB" dirty="0" err="1"/>
              <a:t>termékek</a:t>
            </a:r>
            <a:r>
              <a:rPr lang="en-GB" dirty="0"/>
              <a:t> </a:t>
            </a:r>
            <a:r>
              <a:rPr lang="en-GB" dirty="0" err="1"/>
              <a:t>és</a:t>
            </a:r>
            <a:r>
              <a:rPr lang="en-GB" dirty="0"/>
              <a:t> </a:t>
            </a:r>
            <a:r>
              <a:rPr lang="en-GB" dirty="0" err="1"/>
              <a:t>szolgáltatások</a:t>
            </a:r>
            <a:r>
              <a:rPr lang="en-GB" dirty="0"/>
              <a:t> (pl. </a:t>
            </a:r>
            <a:r>
              <a:rPr lang="en-GB" dirty="0" err="1"/>
              <a:t>szállás</a:t>
            </a:r>
            <a:r>
              <a:rPr lang="en-GB" dirty="0"/>
              <a:t>, </a:t>
            </a:r>
            <a:r>
              <a:rPr lang="en-GB" dirty="0" err="1"/>
              <a:t>étkeztetés</a:t>
            </a:r>
            <a:r>
              <a:rPr lang="en-GB" dirty="0"/>
              <a:t>, </a:t>
            </a:r>
            <a:r>
              <a:rPr lang="en-GB" dirty="0" err="1"/>
              <a:t>szállítás</a:t>
            </a:r>
            <a:r>
              <a:rPr lang="en-GB" dirty="0"/>
              <a:t>, </a:t>
            </a:r>
            <a:r>
              <a:rPr lang="en-GB" dirty="0" err="1"/>
              <a:t>programok</a:t>
            </a:r>
            <a:r>
              <a:rPr lang="en-GB" dirty="0"/>
              <a:t>) a </a:t>
            </a:r>
            <a:r>
              <a:rPr lang="en-GB" dirty="0" err="1"/>
              <a:t>látogatók</a:t>
            </a:r>
            <a:r>
              <a:rPr lang="en-GB" dirty="0"/>
              <a:t> </a:t>
            </a:r>
            <a:r>
              <a:rPr lang="en-GB" dirty="0" err="1"/>
              <a:t>igényeit</a:t>
            </a:r>
            <a:r>
              <a:rPr lang="en-GB" dirty="0"/>
              <a:t> </a:t>
            </a:r>
            <a:r>
              <a:rPr lang="en-GB" dirty="0" err="1"/>
              <a:t>kielégítik</a:t>
            </a:r>
            <a:r>
              <a:rPr lang="en-GB" dirty="0"/>
              <a:t>. </a:t>
            </a:r>
            <a:r>
              <a:rPr lang="en-GB" dirty="0" err="1"/>
              <a:t>Ezek</a:t>
            </a:r>
            <a:r>
              <a:rPr lang="en-GB" dirty="0"/>
              <a:t> a </a:t>
            </a:r>
            <a:r>
              <a:rPr lang="en-GB" dirty="0" err="1"/>
              <a:t>termékek</a:t>
            </a:r>
            <a:r>
              <a:rPr lang="en-GB" dirty="0"/>
              <a:t> </a:t>
            </a:r>
            <a:r>
              <a:rPr lang="en-GB" dirty="0" err="1"/>
              <a:t>és</a:t>
            </a:r>
            <a:r>
              <a:rPr lang="en-GB" dirty="0"/>
              <a:t> </a:t>
            </a:r>
            <a:r>
              <a:rPr lang="en-GB" dirty="0" err="1"/>
              <a:t>szolgáltatások</a:t>
            </a:r>
            <a:r>
              <a:rPr lang="en-GB" dirty="0"/>
              <a:t> </a:t>
            </a:r>
            <a:r>
              <a:rPr lang="en-GB" dirty="0" err="1"/>
              <a:t>piaci</a:t>
            </a:r>
            <a:r>
              <a:rPr lang="en-GB" dirty="0"/>
              <a:t> </a:t>
            </a:r>
            <a:r>
              <a:rPr lang="en-GB" dirty="0" err="1"/>
              <a:t>alapon</a:t>
            </a:r>
            <a:r>
              <a:rPr lang="en-GB" dirty="0"/>
              <a:t> </a:t>
            </a:r>
            <a:r>
              <a:rPr lang="en-GB" dirty="0" err="1"/>
              <a:t>értékesíthetők</a:t>
            </a:r>
            <a:r>
              <a:rPr lang="en-GB" dirty="0"/>
              <a:t>, </a:t>
            </a:r>
            <a:r>
              <a:rPr lang="en-GB" dirty="0" err="1"/>
              <a:t>biztosítva</a:t>
            </a:r>
            <a:r>
              <a:rPr lang="en-GB" dirty="0"/>
              <a:t> a </a:t>
            </a:r>
            <a:r>
              <a:rPr lang="en-GB" dirty="0" err="1"/>
              <a:t>desztináció</a:t>
            </a:r>
            <a:r>
              <a:rPr lang="en-GB" dirty="0"/>
              <a:t> </a:t>
            </a:r>
            <a:r>
              <a:rPr lang="en-GB" dirty="0" err="1"/>
              <a:t>turisztikai</a:t>
            </a:r>
            <a:r>
              <a:rPr lang="en-GB" dirty="0"/>
              <a:t> </a:t>
            </a:r>
            <a:r>
              <a:rPr lang="en-GB" dirty="0" err="1"/>
              <a:t>szektorának</a:t>
            </a:r>
            <a:r>
              <a:rPr lang="en-GB" dirty="0"/>
              <a:t> </a:t>
            </a:r>
            <a:r>
              <a:rPr lang="en-GB" dirty="0" err="1"/>
              <a:t>gazdasági</a:t>
            </a:r>
            <a:r>
              <a:rPr lang="en-GB" dirty="0"/>
              <a:t> </a:t>
            </a:r>
            <a:r>
              <a:rPr lang="en-GB" dirty="0" err="1"/>
              <a:t>fenntarthatóságát</a:t>
            </a:r>
            <a:r>
              <a:rPr lang="en-GB" dirty="0"/>
              <a:t>.</a:t>
            </a:r>
          </a:p>
        </p:txBody>
      </p:sp>
      <p:sp>
        <p:nvSpPr>
          <p:cNvPr id="4" name="Dia számának helye 3"/>
          <p:cNvSpPr>
            <a:spLocks noGrp="1"/>
          </p:cNvSpPr>
          <p:nvPr>
            <p:ph type="sldNum" sz="quarter" idx="5"/>
          </p:nvPr>
        </p:nvSpPr>
        <p:spPr/>
        <p:txBody>
          <a:bodyPr/>
          <a:lstStyle/>
          <a:p>
            <a:fld id="{0060412D-B4C0-4212-B414-48E0CC638287}" type="slidenum">
              <a:rPr lang="en-GB" smtClean="0"/>
              <a:t>10</a:t>
            </a:fld>
            <a:endParaRPr lang="en-GB" dirty="0"/>
          </a:p>
        </p:txBody>
      </p:sp>
    </p:spTree>
    <p:extLst>
      <p:ext uri="{BB962C8B-B14F-4D97-AF65-F5344CB8AC3E}">
        <p14:creationId xmlns:p14="http://schemas.microsoft.com/office/powerpoint/2010/main" val="201173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EC0E-78E8-4B62-8DC7-566486BC42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DE1DE3-1791-45B2-B403-6AFF3E6217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C2CB34-30FD-4E1C-B60A-ED302308253A}"/>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B3D37BBD-EB02-4252-BAF9-F11DCAB163E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8053CA-4207-4750-8F9A-055B6FFD19B2}"/>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13191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7FDE-CCD9-4A5E-8287-5093BE97AC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561793-60F2-4C5E-8643-14EC05D1A2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AD413B-C72D-4175-A41E-95BF2539DD48}"/>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9C98B3D3-8E7D-4B14-BA84-D6198FD7D88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9439B63-97EE-49D3-9D5F-9C720CA5E241}"/>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233600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39651-08D9-4F44-AF8F-752E401FD3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9F7B7B-EFCF-4524-86ED-C25D5837D8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99385D-CDA1-4424-8918-2B589EC8E847}"/>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218CF1B0-E3E4-4204-BB86-38BF38C3BE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C5BAB3-6D91-4686-B09A-CD3A32B34F32}"/>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16157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765D-921F-459A-ABA5-B7D0D0A565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355025-3864-4355-B7EF-067E0A931E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54D4C6-D3E1-4247-A6E0-035E00F4F1AB}"/>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5DFB762E-ECD1-4DD7-83DB-DA09DCC79B0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2B6D4D4-CDF5-4A46-9799-A9AD60BD360D}"/>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313822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3074-8AB4-41B2-82D9-943CA6A6DB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882AAC-B02D-4562-A174-D414461CC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5E4452-B84A-4D1A-9172-19F6FA1C5DD5}"/>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D0E001A9-788D-46B7-B6AF-212AF3CBD10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1FE16A-AC49-4412-B224-8F0E9BB0FED3}"/>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16317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24CE-9A4F-42D5-9FAC-12CC53D9FA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49C3-C22A-46FB-BA72-957AB1F4D8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480C6F-1BAD-43E4-89FA-2FE2C198F5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68F85E-8766-4E73-B9D3-E99788E4362A}"/>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6" name="Footer Placeholder 5">
            <a:extLst>
              <a:ext uri="{FF2B5EF4-FFF2-40B4-BE49-F238E27FC236}">
                <a16:creationId xmlns:a16="http://schemas.microsoft.com/office/drawing/2014/main" id="{93356668-5567-4C63-B28B-146FC790869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82ED464-EC5B-4E63-A901-77DC03A5E665}"/>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418956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475-2C7E-449E-8708-C4E70EE331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FC1DE0-0BAA-40C5-ADE9-17101350E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E4BC77-0B83-47BE-8557-99287F6736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CCC768-A9FE-498B-AE41-255AB148E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EEC090-3089-4CA2-9AD6-0063EBB2AD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BEDBFF-E5B8-4C64-9B7E-DB085D1DE9D5}"/>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8" name="Footer Placeholder 7">
            <a:extLst>
              <a:ext uri="{FF2B5EF4-FFF2-40B4-BE49-F238E27FC236}">
                <a16:creationId xmlns:a16="http://schemas.microsoft.com/office/drawing/2014/main" id="{CDE377DA-8F4B-40B7-B6F4-B969FD7D125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5421152-F4FD-44A0-8E7B-454C43919B05}"/>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51882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C3F1-6D4A-441D-A340-66F353028C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725C35-B945-447A-9A19-FB6F17B38046}"/>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4" name="Footer Placeholder 3">
            <a:extLst>
              <a:ext uri="{FF2B5EF4-FFF2-40B4-BE49-F238E27FC236}">
                <a16:creationId xmlns:a16="http://schemas.microsoft.com/office/drawing/2014/main" id="{9C0CEC5A-6736-42BE-82E4-1B75EE73DD4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953C820-B474-4F4E-9410-467FBFB4E6DF}"/>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33799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7A08D-1402-4FC7-8142-8C4D3EA0206E}"/>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3" name="Footer Placeholder 2">
            <a:extLst>
              <a:ext uri="{FF2B5EF4-FFF2-40B4-BE49-F238E27FC236}">
                <a16:creationId xmlns:a16="http://schemas.microsoft.com/office/drawing/2014/main" id="{DD63983A-7430-42F6-A74A-7E159AE3877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0345843-4164-4835-863C-A83FF95F62C0}"/>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233820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F039-A66C-493C-9550-BCC2D08E0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4B34B0-227E-49E2-8E43-4B8D46BF6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92218B-5F97-4B4D-842F-1D4FF848C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0CB302-71E4-41B7-886A-1ACB2C048BAB}"/>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6" name="Footer Placeholder 5">
            <a:extLst>
              <a:ext uri="{FF2B5EF4-FFF2-40B4-BE49-F238E27FC236}">
                <a16:creationId xmlns:a16="http://schemas.microsoft.com/office/drawing/2014/main" id="{0BACD899-B91E-4C1D-8531-A3521D90E52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E2E4F4F-8F61-45F8-8EC1-8DEB100B331E}"/>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2617199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AA2A-6BDE-4485-8A02-DD43532F7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CE6FB5-4F1A-4EA4-9A7E-1BF467893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1F1D301-109D-4121-B1F9-522F8CFD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1BB641-3DBC-4381-BD43-91382F0796DB}"/>
              </a:ext>
            </a:extLst>
          </p:cNvPr>
          <p:cNvSpPr>
            <a:spLocks noGrp="1"/>
          </p:cNvSpPr>
          <p:nvPr>
            <p:ph type="dt" sz="half" idx="10"/>
          </p:nvPr>
        </p:nvSpPr>
        <p:spPr/>
        <p:txBody>
          <a:bodyPr/>
          <a:lstStyle/>
          <a:p>
            <a:fld id="{3E825C3C-A347-4B23-A153-15C4F8C520CB}" type="datetimeFigureOut">
              <a:rPr lang="en-GB" smtClean="0"/>
              <a:t>30/05/2024</a:t>
            </a:fld>
            <a:endParaRPr lang="en-GB" dirty="0"/>
          </a:p>
        </p:txBody>
      </p:sp>
      <p:sp>
        <p:nvSpPr>
          <p:cNvPr id="6" name="Footer Placeholder 5">
            <a:extLst>
              <a:ext uri="{FF2B5EF4-FFF2-40B4-BE49-F238E27FC236}">
                <a16:creationId xmlns:a16="http://schemas.microsoft.com/office/drawing/2014/main" id="{8C712B4C-3DB9-475C-8576-E54C3AE2878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9E4F157-0183-49A7-876B-F7193CB38813}"/>
              </a:ext>
            </a:extLst>
          </p:cNvPr>
          <p:cNvSpPr>
            <a:spLocks noGrp="1"/>
          </p:cNvSpPr>
          <p:nvPr>
            <p:ph type="sldNum" sz="quarter" idx="12"/>
          </p:nvPr>
        </p:nvSpPr>
        <p:spPr/>
        <p:txBody>
          <a:bodyPr/>
          <a:lstStyle/>
          <a:p>
            <a:fld id="{4DA5B4B8-6EBA-44C4-BBF4-527E84684AE8}" type="slidenum">
              <a:rPr lang="en-GB" smtClean="0"/>
              <a:t>‹#›</a:t>
            </a:fld>
            <a:endParaRPr lang="en-GB" dirty="0"/>
          </a:p>
        </p:txBody>
      </p:sp>
    </p:spTree>
    <p:extLst>
      <p:ext uri="{BB962C8B-B14F-4D97-AF65-F5344CB8AC3E}">
        <p14:creationId xmlns:p14="http://schemas.microsoft.com/office/powerpoint/2010/main" val="212448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3C05F-0FED-48C0-B676-B5BF753D1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A6B55-A1CB-4C27-AE63-CA7F64115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9EC32-8E3C-4FAA-8BBE-710EAD3C1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25C3C-A347-4B23-A153-15C4F8C520CB}" type="datetimeFigureOut">
              <a:rPr lang="en-GB" smtClean="0"/>
              <a:t>30/05/2024</a:t>
            </a:fld>
            <a:endParaRPr lang="en-GB" dirty="0"/>
          </a:p>
        </p:txBody>
      </p:sp>
      <p:sp>
        <p:nvSpPr>
          <p:cNvPr id="5" name="Footer Placeholder 4">
            <a:extLst>
              <a:ext uri="{FF2B5EF4-FFF2-40B4-BE49-F238E27FC236}">
                <a16:creationId xmlns:a16="http://schemas.microsoft.com/office/drawing/2014/main" id="{548C9C5E-81DF-4DFA-9FBF-9ED1F64F6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DA608FF-71F0-4852-805E-61042E340A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5B4B8-6EBA-44C4-BBF4-527E84684AE8}" type="slidenum">
              <a:rPr lang="en-GB" smtClean="0"/>
              <a:t>‹#›</a:t>
            </a:fld>
            <a:endParaRPr lang="en-GB" dirty="0"/>
          </a:p>
        </p:txBody>
      </p:sp>
    </p:spTree>
    <p:extLst>
      <p:ext uri="{BB962C8B-B14F-4D97-AF65-F5344CB8AC3E}">
        <p14:creationId xmlns:p14="http://schemas.microsoft.com/office/powerpoint/2010/main" val="1264141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zholop@skhu.eu"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1.emf"/><Relationship Id="rId2" Type="http://schemas.openxmlformats.org/officeDocument/2006/relationships/hyperlink" Target="mailto:szholop@skhu.eu" TargetMode="Externa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0.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Kép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494"/>
            <a:ext cx="12192000" cy="3236976"/>
          </a:xfrm>
          <a:prstGeom prst="rect">
            <a:avLst/>
          </a:prstGeom>
        </p:spPr>
      </p:pic>
      <p:pic>
        <p:nvPicPr>
          <p:cNvPr id="6" name="Picture 5">
            <a:extLst>
              <a:ext uri="{FF2B5EF4-FFF2-40B4-BE49-F238E27FC236}">
                <a16:creationId xmlns:a16="http://schemas.microsoft.com/office/drawing/2014/main" id="{0D9C4642-BAE4-4D5E-A0ED-7BB57DF7E7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34135" y="3503574"/>
            <a:ext cx="5246673" cy="674977"/>
          </a:xfrm>
          <a:prstGeom prst="rect">
            <a:avLst/>
          </a:prstGeom>
        </p:spPr>
      </p:pic>
      <p:pic>
        <p:nvPicPr>
          <p:cNvPr id="7" name="Picture 6">
            <a:extLst>
              <a:ext uri="{FF2B5EF4-FFF2-40B4-BE49-F238E27FC236}">
                <a16:creationId xmlns:a16="http://schemas.microsoft.com/office/drawing/2014/main" id="{1711E746-C93D-4B0D-8165-1471CD74EAAA}"/>
              </a:ext>
            </a:extLst>
          </p:cNvPr>
          <p:cNvPicPr>
            <a:picLocks noChangeAspect="1"/>
          </p:cNvPicPr>
          <p:nvPr/>
        </p:nvPicPr>
        <p:blipFill>
          <a:blip r:embed="rId5"/>
          <a:stretch>
            <a:fillRect/>
          </a:stretch>
        </p:blipFill>
        <p:spPr>
          <a:xfrm>
            <a:off x="156083" y="6162192"/>
            <a:ext cx="3276600" cy="495300"/>
          </a:xfrm>
          <a:prstGeom prst="rect">
            <a:avLst/>
          </a:prstGeom>
        </p:spPr>
      </p:pic>
      <p:sp>
        <p:nvSpPr>
          <p:cNvPr id="9" name="Rectangle 8">
            <a:extLst>
              <a:ext uri="{FF2B5EF4-FFF2-40B4-BE49-F238E27FC236}">
                <a16:creationId xmlns:a16="http://schemas.microsoft.com/office/drawing/2014/main" id="{C3B3A89E-AE0C-4948-89C6-1E3437E6B58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églalap 8">
            <a:extLst>
              <a:ext uri="{FF2B5EF4-FFF2-40B4-BE49-F238E27FC236}">
                <a16:creationId xmlns:a16="http://schemas.microsoft.com/office/drawing/2014/main" id="{0A8B59B0-4321-4CC5-B321-25690E3FA662}"/>
              </a:ext>
            </a:extLst>
          </p:cNvPr>
          <p:cNvSpPr>
            <a:spLocks/>
          </p:cNvSpPr>
          <p:nvPr/>
        </p:nvSpPr>
        <p:spPr>
          <a:xfrm>
            <a:off x="2300141" y="1556880"/>
            <a:ext cx="7731704" cy="4266717"/>
          </a:xfrm>
          <a:prstGeom prst="rect">
            <a:avLst/>
          </a:prstGeom>
          <a:noFill/>
          <a:ln w="57150" cap="flat" cmpd="sng" algn="ctr">
            <a:solidFill>
              <a:srgbClr val="003399"/>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0" name="Rectangle 9">
            <a:extLst>
              <a:ext uri="{FF2B5EF4-FFF2-40B4-BE49-F238E27FC236}">
                <a16:creationId xmlns:a16="http://schemas.microsoft.com/office/drawing/2014/main" id="{05ECEE6D-270A-410B-BA1E-51586C75E7A0}"/>
              </a:ext>
            </a:extLst>
          </p:cNvPr>
          <p:cNvSpPr/>
          <p:nvPr/>
        </p:nvSpPr>
        <p:spPr>
          <a:xfrm>
            <a:off x="2529525" y="4359780"/>
            <a:ext cx="6096000" cy="1257332"/>
          </a:xfrm>
          <a:prstGeom prst="rect">
            <a:avLst/>
          </a:prstGeom>
        </p:spPr>
        <p:txBody>
          <a:bodyPr>
            <a:spAutoFit/>
          </a:bodyPr>
          <a:lstStyle/>
          <a:p>
            <a:pPr>
              <a:spcAft>
                <a:spcPts val="600"/>
              </a:spcAft>
            </a:pPr>
            <a:r>
              <a:rPr lang="en-GB"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Call for proposal – HUSK-2</a:t>
            </a:r>
            <a:r>
              <a:rPr lang="hu-HU"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4</a:t>
            </a:r>
            <a:r>
              <a:rPr lang="en-GB"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0</a:t>
            </a:r>
            <a:r>
              <a:rPr lang="hu-HU"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1</a:t>
            </a:r>
            <a:endParaRPr lang="sk-SK"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endParaRPr>
          </a:p>
          <a:p>
            <a:pPr>
              <a:spcAft>
                <a:spcPts val="600"/>
              </a:spcAft>
            </a:pPr>
            <a:r>
              <a:rPr lang="hu-HU" sz="2000"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Public </a:t>
            </a:r>
            <a:r>
              <a:rPr lang="en-GB" sz="2000" b="1" kern="1400" spc="-50" dirty="0">
                <a:solidFill>
                  <a:srgbClr val="003399"/>
                </a:solidFill>
                <a:latin typeface="Arial Nova" panose="020B0504020202020204" pitchFamily="34" charset="0"/>
                <a:ea typeface="Times New Roman" panose="02020603050405020304" pitchFamily="18" charset="0"/>
                <a:cs typeface="Times New Roman" panose="02020603050405020304" pitchFamily="18" charset="0"/>
              </a:rPr>
              <a:t>consultation</a:t>
            </a:r>
          </a:p>
          <a:p>
            <a:pPr>
              <a:spcAft>
                <a:spcPts val="600"/>
              </a:spcAft>
            </a:pPr>
            <a:r>
              <a:rPr lang="en-GB" sz="1400" b="1" kern="1400" spc="-50" dirty="0">
                <a:solidFill>
                  <a:srgbClr val="46BEAA"/>
                </a:solidFill>
                <a:effectLst/>
                <a:latin typeface="Arial Nova" panose="020B0504020202020204" pitchFamily="34" charset="0"/>
                <a:ea typeface="Times New Roman" panose="02020603050405020304" pitchFamily="18" charset="0"/>
                <a:cs typeface="Times New Roman" panose="02020603050405020304" pitchFamily="18" charset="0"/>
              </a:rPr>
              <a:t>Interreg Hungary – Slovakia programme</a:t>
            </a:r>
          </a:p>
          <a:p>
            <a:pPr>
              <a:lnSpc>
                <a:spcPct val="120000"/>
              </a:lnSpc>
              <a:spcAft>
                <a:spcPts val="800"/>
              </a:spcAft>
            </a:pPr>
            <a:r>
              <a:rPr lang="en-GB" sz="800" b="1" dirty="0">
                <a:effectLst/>
                <a:latin typeface="Arial Nova" panose="020B0504020202020204" pitchFamily="34" charset="0"/>
                <a:ea typeface="Calibri" panose="020F0502020204030204" pitchFamily="34" charset="0"/>
                <a:cs typeface="Calibri" panose="020F0502020204030204" pitchFamily="34" charset="0"/>
              </a:rPr>
              <a:t>Close-ended, targeted, competitive call</a:t>
            </a:r>
            <a:endParaRPr lang="en-GB" sz="800" dirty="0">
              <a:effectLst/>
              <a:latin typeface="Arial Nova" panose="020B050402020202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45D0781-48DD-4D74-8CF0-56B8BC407AA8}"/>
              </a:ext>
            </a:extLst>
          </p:cNvPr>
          <p:cNvSpPr/>
          <p:nvPr/>
        </p:nvSpPr>
        <p:spPr>
          <a:xfrm>
            <a:off x="8186199" y="5372842"/>
            <a:ext cx="1705660" cy="369332"/>
          </a:xfrm>
          <a:prstGeom prst="rect">
            <a:avLst/>
          </a:prstGeom>
        </p:spPr>
        <p:txBody>
          <a:bodyPr wrap="none">
            <a:spAutoFit/>
          </a:bodyPr>
          <a:lstStyle/>
          <a:p>
            <a:r>
              <a:rPr lang="en-GB" b="1" i="1" dirty="0">
                <a:solidFill>
                  <a:srgbClr val="46BEAA"/>
                </a:solidFill>
                <a:latin typeface="Arial Nova" panose="020B0504020202020204" pitchFamily="34" charset="0"/>
                <a:ea typeface="Calibri" panose="020F0502020204030204" pitchFamily="34" charset="0"/>
                <a:cs typeface="Calibri" panose="020F0502020204030204" pitchFamily="34" charset="0"/>
              </a:rPr>
              <a:t>#interreghusk</a:t>
            </a:r>
            <a:endParaRPr lang="en-GB" dirty="0"/>
          </a:p>
        </p:txBody>
      </p:sp>
    </p:spTree>
    <p:extLst>
      <p:ext uri="{BB962C8B-B14F-4D97-AF65-F5344CB8AC3E}">
        <p14:creationId xmlns:p14="http://schemas.microsoft.com/office/powerpoint/2010/main" val="342576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2" y="1320446"/>
            <a:ext cx="4649438" cy="771489"/>
          </a:xfrm>
        </p:spPr>
        <p:txBody>
          <a:bodyPr>
            <a:normAutofit/>
          </a:bodyPr>
          <a:lstStyle/>
          <a:p>
            <a:r>
              <a:rPr lang="en-GB" sz="3200" dirty="0">
                <a:solidFill>
                  <a:srgbClr val="003399"/>
                </a:solidFill>
                <a:latin typeface="Bahnschrift SemiBold SemiConden" panose="020B0502040204020203" pitchFamily="34" charset="0"/>
              </a:rPr>
              <a:t>Market-based services</a:t>
            </a:r>
          </a:p>
        </p:txBody>
      </p:sp>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6072804" cy="2898294"/>
          </a:xfrm>
          <a:prstGeom prst="rect">
            <a:avLst/>
          </a:prstGeom>
          <a:noFill/>
        </p:spPr>
        <p:txBody>
          <a:bodyPr wrap="square">
            <a:spAutoFit/>
          </a:bodyPr>
          <a:lstStyle/>
          <a:p>
            <a:pPr lvl="0">
              <a:lnSpc>
                <a:spcPct val="120000"/>
              </a:lnSpc>
              <a:spcAft>
                <a:spcPts val="800"/>
              </a:spcAft>
            </a:pPr>
            <a:r>
              <a:rPr lang="en-GB" sz="2200" dirty="0">
                <a:effectLst/>
                <a:latin typeface="Arial Nova" panose="020B0504020202020204" pitchFamily="34" charset="0"/>
                <a:ea typeface="Calibri" panose="020F0502020204030204" pitchFamily="34" charset="0"/>
                <a:cs typeface="Calibri" panose="020F0502020204030204" pitchFamily="34" charset="0"/>
              </a:rPr>
              <a:t>Under the present Call, market-based services are complex range of products and services (e.g. accommodation, catering, transport, programmes) to meet the needs of visitors. These products and services can be sold on a market basis, ensuring the economic sustainability of the destination's tourism sector. </a:t>
            </a:r>
          </a:p>
        </p:txBody>
      </p:sp>
      <p:pic>
        <p:nvPicPr>
          <p:cNvPr id="7" name="Kép 6" descr="A képen személy, Gyorsétel, étel, Konyha látható&#10;&#10;Automatikusan generált leírás">
            <a:extLst>
              <a:ext uri="{FF2B5EF4-FFF2-40B4-BE49-F238E27FC236}">
                <a16:creationId xmlns:a16="http://schemas.microsoft.com/office/drawing/2014/main" id="{D62406EB-E7BD-3DBE-046B-738307B523C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01751" y="0"/>
            <a:ext cx="4890249" cy="6768445"/>
          </a:xfrm>
          <a:prstGeom prst="rect">
            <a:avLst/>
          </a:prstGeom>
        </p:spPr>
      </p:pic>
    </p:spTree>
    <p:extLst>
      <p:ext uri="{BB962C8B-B14F-4D97-AF65-F5344CB8AC3E}">
        <p14:creationId xmlns:p14="http://schemas.microsoft.com/office/powerpoint/2010/main" val="73350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3"/>
          <a:stretch>
            <a:fillRect/>
          </a:stretch>
        </p:blipFill>
        <p:spPr>
          <a:xfrm>
            <a:off x="156083" y="6162192"/>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203812"/>
            <a:ext cx="5767038" cy="771489"/>
          </a:xfrm>
        </p:spPr>
        <p:txBody>
          <a:bodyPr>
            <a:normAutofit/>
          </a:bodyPr>
          <a:lstStyle/>
          <a:p>
            <a:r>
              <a:rPr lang="en-GB" sz="2400" dirty="0">
                <a:solidFill>
                  <a:srgbClr val="003399"/>
                </a:solidFill>
                <a:latin typeface="Bahnschrift SemiBold SemiConden" panose="020B0502040204020203" pitchFamily="34" charset="0"/>
              </a:rPr>
              <a:t>Territorial action plan</a:t>
            </a:r>
          </a:p>
        </p:txBody>
      </p:sp>
      <p:pic>
        <p:nvPicPr>
          <p:cNvPr id="9" name="Kép 8" descr="A képen kültéri, felhő, ég, növény látható&#10;&#10;Automatikusan generált leírás">
            <a:extLst>
              <a:ext uri="{FF2B5EF4-FFF2-40B4-BE49-F238E27FC236}">
                <a16:creationId xmlns:a16="http://schemas.microsoft.com/office/drawing/2014/main" id="{DBCED42B-68A0-70C9-CB2A-1B81E941D57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95051" y="-1"/>
            <a:ext cx="4796949" cy="6768445"/>
          </a:xfrm>
          <a:prstGeom prst="rect">
            <a:avLst/>
          </a:prstGeom>
        </p:spPr>
      </p:pic>
      <p:sp>
        <p:nvSpPr>
          <p:cNvPr id="11" name="Szövegdoboz 10">
            <a:extLst>
              <a:ext uri="{FF2B5EF4-FFF2-40B4-BE49-F238E27FC236}">
                <a16:creationId xmlns:a16="http://schemas.microsoft.com/office/drawing/2014/main" id="{5FD39896-A751-81A4-6A17-CDC2CAE320C7}"/>
              </a:ext>
            </a:extLst>
          </p:cNvPr>
          <p:cNvSpPr txBox="1"/>
          <p:nvPr/>
        </p:nvSpPr>
        <p:spPr>
          <a:xfrm>
            <a:off x="324574" y="1975301"/>
            <a:ext cx="6304826" cy="3304559"/>
          </a:xfrm>
          <a:prstGeom prst="rect">
            <a:avLst/>
          </a:prstGeom>
          <a:noFill/>
        </p:spPr>
        <p:txBody>
          <a:bodyPr wrap="square">
            <a:spAutoFit/>
          </a:bodyPr>
          <a:lstStyle/>
          <a:p>
            <a:pPr>
              <a:lnSpc>
                <a:spcPct val="120000"/>
              </a:lnSpc>
              <a:spcAft>
                <a:spcPts val="800"/>
              </a:spcAft>
            </a:pPr>
            <a:r>
              <a:rPr lang="en-GB" sz="2200" dirty="0">
                <a:effectLst/>
                <a:latin typeface="Arial Nova" panose="020B0504020202020204" pitchFamily="34" charset="0"/>
                <a:ea typeface="Calibri" panose="020F0502020204030204" pitchFamily="34" charset="0"/>
                <a:cs typeface="Calibri" panose="020F0502020204030204" pitchFamily="34" charset="0"/>
              </a:rPr>
              <a:t>Action 2.4.2 aims is implemented through integrated development actions. These actions are based on a joint territorial action plan comprising several cross-border projects tailored to the region-specific natural and cultural values of the different target areas, the motivations and complex needs of potential tourists and their communication and media consumption habits.</a:t>
            </a:r>
          </a:p>
        </p:txBody>
      </p:sp>
    </p:spTree>
    <p:extLst>
      <p:ext uri="{BB962C8B-B14F-4D97-AF65-F5344CB8AC3E}">
        <p14:creationId xmlns:p14="http://schemas.microsoft.com/office/powerpoint/2010/main" val="6870996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3"/>
          <a:stretch>
            <a:fillRect/>
          </a:stretch>
        </p:blipFill>
        <p:spPr>
          <a:xfrm>
            <a:off x="156083" y="6162192"/>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6949"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4796949" y="1203812"/>
            <a:ext cx="5767038" cy="771489"/>
          </a:xfrm>
        </p:spPr>
        <p:txBody>
          <a:bodyPr>
            <a:normAutofit/>
          </a:bodyPr>
          <a:lstStyle/>
          <a:p>
            <a:r>
              <a:rPr lang="en-GB" sz="2400" dirty="0">
                <a:solidFill>
                  <a:srgbClr val="003399"/>
                </a:solidFill>
                <a:latin typeface="Bahnschrift SemiBold SemiConden" panose="020B0502040204020203" pitchFamily="34" charset="0"/>
              </a:rPr>
              <a:t>Territorial action plan document</a:t>
            </a:r>
          </a:p>
        </p:txBody>
      </p:sp>
      <p:pic>
        <p:nvPicPr>
          <p:cNvPr id="9" name="Kép 8" descr="A képen kültéri, felhő, ég, növény látható&#10;&#10;Automatikusan generált leírás">
            <a:extLst>
              <a:ext uri="{FF2B5EF4-FFF2-40B4-BE49-F238E27FC236}">
                <a16:creationId xmlns:a16="http://schemas.microsoft.com/office/drawing/2014/main" id="{DBCED42B-68A0-70C9-CB2A-1B81E941D57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6485" b="-226"/>
          <a:stretch/>
        </p:blipFill>
        <p:spPr>
          <a:xfrm>
            <a:off x="0" y="0"/>
            <a:ext cx="4796949" cy="6768445"/>
          </a:xfrm>
          <a:prstGeom prst="rect">
            <a:avLst/>
          </a:prstGeom>
        </p:spPr>
      </p:pic>
      <p:sp>
        <p:nvSpPr>
          <p:cNvPr id="11" name="Szövegdoboz 10">
            <a:extLst>
              <a:ext uri="{FF2B5EF4-FFF2-40B4-BE49-F238E27FC236}">
                <a16:creationId xmlns:a16="http://schemas.microsoft.com/office/drawing/2014/main" id="{5FD39896-A751-81A4-6A17-CDC2CAE320C7}"/>
              </a:ext>
            </a:extLst>
          </p:cNvPr>
          <p:cNvSpPr txBox="1"/>
          <p:nvPr/>
        </p:nvSpPr>
        <p:spPr>
          <a:xfrm>
            <a:off x="4796949" y="1975301"/>
            <a:ext cx="6745904" cy="4483022"/>
          </a:xfrm>
          <a:prstGeom prst="rect">
            <a:avLst/>
          </a:prstGeom>
          <a:noFill/>
        </p:spPr>
        <p:txBody>
          <a:bodyPr wrap="square">
            <a:spAutoFit/>
          </a:bodyPr>
          <a:lstStyle/>
          <a:p>
            <a:pPr>
              <a:lnSpc>
                <a:spcPct val="120000"/>
              </a:lnSpc>
              <a:spcAft>
                <a:spcPts val="800"/>
              </a:spcAft>
            </a:pPr>
            <a:r>
              <a:rPr lang="en-GB" sz="2400" dirty="0">
                <a:effectLst/>
                <a:latin typeface="Arial Nova" panose="020B0504020202020204" pitchFamily="34" charset="0"/>
                <a:ea typeface="Calibri" panose="020F0502020204030204" pitchFamily="34" charset="0"/>
                <a:cs typeface="Calibri" panose="020F0502020204030204" pitchFamily="34" charset="0"/>
              </a:rPr>
              <a:t>The document provides a solid basis for the cross-border integrated approach. The action plan must define the main assets of a selected territory, its strengths and weaknesses, its advantages and disadvantages compared to their regional competitors and define the tourism sectors to be specifically developed within the framework of the TAP. The elaboration of the territorial action plan begins with the delineation of the target area.</a:t>
            </a:r>
          </a:p>
        </p:txBody>
      </p:sp>
    </p:spTree>
    <p:extLst>
      <p:ext uri="{BB962C8B-B14F-4D97-AF65-F5344CB8AC3E}">
        <p14:creationId xmlns:p14="http://schemas.microsoft.com/office/powerpoint/2010/main" val="93974092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51983" y="375887"/>
            <a:ext cx="5639289" cy="725487"/>
          </a:xfrm>
          <a:prstGeom prst="rect">
            <a:avLst/>
          </a:prstGeom>
        </p:spPr>
      </p:pic>
      <p:sp>
        <p:nvSpPr>
          <p:cNvPr id="7" name="Content Placeholder 2">
            <a:extLst>
              <a:ext uri="{FF2B5EF4-FFF2-40B4-BE49-F238E27FC236}">
                <a16:creationId xmlns:a16="http://schemas.microsoft.com/office/drawing/2014/main" id="{32DFCBBA-4B11-42F4-B57C-05CC9058FB28}"/>
              </a:ext>
            </a:extLst>
          </p:cNvPr>
          <p:cNvSpPr txBox="1">
            <a:spLocks/>
          </p:cNvSpPr>
          <p:nvPr/>
        </p:nvSpPr>
        <p:spPr>
          <a:xfrm>
            <a:off x="516292" y="1865035"/>
            <a:ext cx="11088104" cy="3912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k-SK" sz="1800" dirty="0">
              <a:latin typeface="Bahnschrift" panose="020B0502040204020203" pitchFamily="34" charset="0"/>
            </a:endParaRPr>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5351983" y="1380819"/>
            <a:ext cx="5094605" cy="771489"/>
          </a:xfrm>
        </p:spPr>
        <p:txBody>
          <a:bodyPr>
            <a:normAutofit/>
          </a:bodyPr>
          <a:lstStyle/>
          <a:p>
            <a:r>
              <a:rPr lang="en-GB" sz="2400" dirty="0">
                <a:solidFill>
                  <a:srgbClr val="003399"/>
                </a:solidFill>
                <a:latin typeface="Bahnschrift SemiBold SemiConden" panose="020B0502040204020203" pitchFamily="34" charset="0"/>
              </a:rPr>
              <a:t>Target area</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5359837" y="2152308"/>
            <a:ext cx="6323725" cy="430815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GB" sz="1900" dirty="0">
                <a:latin typeface="Arial Nova" panose="020B0504020202020204" pitchFamily="34" charset="0"/>
              </a:rPr>
              <a:t>cross-border</a:t>
            </a:r>
          </a:p>
          <a:p>
            <a:pPr>
              <a:lnSpc>
                <a:spcPct val="15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strive for geographical and/or ethnographic homogeneity</a:t>
            </a:r>
          </a:p>
          <a:p>
            <a:pPr>
              <a:lnSpc>
                <a:spcPct val="15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compact and continuous area with a strong internal cohesion</a:t>
            </a:r>
          </a:p>
          <a:p>
            <a:pPr>
              <a:lnSpc>
                <a:spcPct val="15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considering:</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 the natural geography of the area,</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the most common entry and exit points of the area,</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number and location of border crossing points,</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most visited main and complementary attractions nearby,</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usual travelling patterns of visitors during their stay,</a:t>
            </a:r>
          </a:p>
          <a:p>
            <a:pPr lvl="1">
              <a:lnSpc>
                <a:spcPct val="150000"/>
              </a:lnSpc>
              <a:buFont typeface="Wingdings" panose="05000000000000000000" pitchFamily="2" charset="2"/>
              <a:buChar char="§"/>
            </a:pPr>
            <a:r>
              <a:rPr lang="en-GB" sz="1900" dirty="0">
                <a:effectLst/>
                <a:latin typeface="Arial Nova" panose="020B0504020202020204" pitchFamily="34" charset="0"/>
                <a:ea typeface="Calibri" panose="020F0502020204030204" pitchFamily="34" charset="0"/>
                <a:cs typeface="Calibri" panose="020F0502020204030204" pitchFamily="34" charset="0"/>
              </a:rPr>
              <a:t>most important unutilised natural or cultural assets nearby.</a:t>
            </a:r>
          </a:p>
          <a:p>
            <a:pPr>
              <a:lnSpc>
                <a:spcPct val="150000"/>
              </a:lnSpc>
              <a:buFont typeface="Wingdings" panose="05000000000000000000" pitchFamily="2" charset="2"/>
              <a:buChar char="Ø"/>
            </a:pPr>
            <a:endParaRPr lang="hu-HU" sz="1600" dirty="0">
              <a:latin typeface="Arial Nova" panose="020B0504020202020204" pitchFamily="34" charset="0"/>
            </a:endParaRPr>
          </a:p>
        </p:txBody>
      </p:sp>
      <p:pic>
        <p:nvPicPr>
          <p:cNvPr id="2" name="Kép 1">
            <a:extLst>
              <a:ext uri="{FF2B5EF4-FFF2-40B4-BE49-F238E27FC236}">
                <a16:creationId xmlns:a16="http://schemas.microsoft.com/office/drawing/2014/main" id="{A1F919DB-3779-F7A4-78F3-1621E468F6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423" r="14683" b="7601"/>
          <a:stretch/>
        </p:blipFill>
        <p:spPr bwMode="auto">
          <a:xfrm>
            <a:off x="0" y="0"/>
            <a:ext cx="5003800" cy="6768446"/>
          </a:xfrm>
          <a:prstGeom prst="rect">
            <a:avLst/>
          </a:prstGeom>
          <a:noFill/>
          <a:ln>
            <a:noFill/>
          </a:ln>
        </p:spPr>
      </p:pic>
    </p:spTree>
    <p:extLst>
      <p:ext uri="{BB962C8B-B14F-4D97-AF65-F5344CB8AC3E}">
        <p14:creationId xmlns:p14="http://schemas.microsoft.com/office/powerpoint/2010/main" val="2207497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156083" y="6162192"/>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203812"/>
            <a:ext cx="6833838" cy="771489"/>
          </a:xfrm>
        </p:spPr>
        <p:txBody>
          <a:bodyPr>
            <a:normAutofit/>
          </a:bodyPr>
          <a:lstStyle/>
          <a:p>
            <a:r>
              <a:rPr lang="en-GB" sz="2400" dirty="0">
                <a:solidFill>
                  <a:srgbClr val="003399"/>
                </a:solidFill>
                <a:latin typeface="Bahnschrift SemiBold SemiConden" panose="020B0502040204020203" pitchFamily="34" charset="0"/>
              </a:rPr>
              <a:t>Consortium</a:t>
            </a:r>
          </a:p>
        </p:txBody>
      </p:sp>
      <p:pic>
        <p:nvPicPr>
          <p:cNvPr id="9" name="Kép 8">
            <a:extLst>
              <a:ext uri="{FF2B5EF4-FFF2-40B4-BE49-F238E27FC236}">
                <a16:creationId xmlns:a16="http://schemas.microsoft.com/office/drawing/2014/main" id="{3CAD1E61-F6C4-4BD3-8AFA-313C3366A31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60342" y="0"/>
            <a:ext cx="4731658" cy="6768445"/>
          </a:xfrm>
          <a:prstGeom prst="rect">
            <a:avLst/>
          </a:prstGeom>
        </p:spPr>
      </p:pic>
      <p:sp>
        <p:nvSpPr>
          <p:cNvPr id="2" name="Content Placeholder 2">
            <a:extLst>
              <a:ext uri="{FF2B5EF4-FFF2-40B4-BE49-F238E27FC236}">
                <a16:creationId xmlns:a16="http://schemas.microsoft.com/office/drawing/2014/main" id="{89236AA7-0B68-3178-F970-A2309855AC73}"/>
              </a:ext>
            </a:extLst>
          </p:cNvPr>
          <p:cNvSpPr txBox="1">
            <a:spLocks/>
          </p:cNvSpPr>
          <p:nvPr/>
        </p:nvSpPr>
        <p:spPr>
          <a:xfrm>
            <a:off x="328962" y="1854035"/>
            <a:ext cx="6323725" cy="430815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broad collaboration local of representatives and decision-makers from public, non-profit and private organisations that have a strong influence on the tourism industry</a:t>
            </a:r>
          </a:p>
          <a:p>
            <a:pPr>
              <a:lnSpc>
                <a:spcPct val="15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is led by coordinating organisations that have a territorial development or destination management agenda</a:t>
            </a:r>
          </a:p>
          <a:p>
            <a:pPr>
              <a:lnSpc>
                <a:spcPct val="15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coordinating organisations must reach out to local stakeholders on both sides of the border and ensure the participation of potential applicants in the consortium</a:t>
            </a:r>
          </a:p>
          <a:p>
            <a:pPr>
              <a:lnSpc>
                <a:spcPct val="15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the maximum number of organisations participating in the TAP is not limited</a:t>
            </a:r>
          </a:p>
          <a:p>
            <a:pPr>
              <a:lnSpc>
                <a:spcPct val="150000"/>
              </a:lnSpc>
              <a:buFont typeface="Wingdings" panose="05000000000000000000" pitchFamily="2" charset="2"/>
              <a:buChar char="Ø"/>
            </a:pPr>
            <a:endParaRPr lang="en-GB" sz="1800" dirty="0">
              <a:effectLst/>
              <a:latin typeface="Arial Nova" panose="020B05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90255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8523513" y="6247138"/>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105"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203812"/>
            <a:ext cx="5748895" cy="771489"/>
          </a:xfrm>
        </p:spPr>
        <p:txBody>
          <a:bodyPr>
            <a:normAutofit/>
          </a:bodyPr>
          <a:lstStyle/>
          <a:p>
            <a:r>
              <a:rPr lang="en-GB" sz="2400" dirty="0">
                <a:solidFill>
                  <a:srgbClr val="003399"/>
                </a:solidFill>
                <a:latin typeface="Bahnschrift SemiBold SemiConden" panose="020B0502040204020203" pitchFamily="34" charset="0"/>
              </a:rPr>
              <a:t>Project development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4" y="1975299"/>
            <a:ext cx="6561695" cy="46013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Each Territorial action plan must contain a minimum of 3 and a maximum of 8 project proposals. </a:t>
            </a:r>
          </a:p>
          <a:p>
            <a:pPr marL="449263" indent="-449263">
              <a:lnSpc>
                <a:spcPct val="150000"/>
              </a:lnSpc>
              <a:buFont typeface="Wingdings" panose="05000000000000000000" pitchFamily="2" charset="2"/>
              <a:buChar char="Ø"/>
            </a:pPr>
            <a:r>
              <a:rPr lang="en-GB" sz="2200" dirty="0">
                <a:latin typeface="Arial Nova" panose="020B0504020202020204" pitchFamily="34" charset="0"/>
              </a:rPr>
              <a:t>Members of the consortium may participate in more projects.</a:t>
            </a:r>
          </a:p>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The project proposals can be divided into four categories depending on the nature of its’ core activities.</a:t>
            </a:r>
          </a:p>
          <a:p>
            <a:pPr marL="0" indent="0">
              <a:lnSpc>
                <a:spcPct val="150000"/>
              </a:lnSpc>
              <a:buNone/>
            </a:pPr>
            <a:endParaRPr lang="en-US" sz="2200" dirty="0">
              <a:latin typeface="Arial Nova" panose="020B0504020202020204" pitchFamily="34" charset="0"/>
            </a:endParaRP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83334" y="0"/>
            <a:ext cx="5008666" cy="6768445"/>
          </a:xfrm>
          <a:prstGeom prst="rect">
            <a:avLst/>
          </a:prstGeom>
        </p:spPr>
      </p:pic>
    </p:spTree>
    <p:extLst>
      <p:ext uri="{BB962C8B-B14F-4D97-AF65-F5344CB8AC3E}">
        <p14:creationId xmlns:p14="http://schemas.microsoft.com/office/powerpoint/2010/main" val="1153150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9157"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5569157" y="1155008"/>
            <a:ext cx="5748895" cy="771489"/>
          </a:xfrm>
        </p:spPr>
        <p:txBody>
          <a:bodyPr>
            <a:normAutofit/>
          </a:bodyPr>
          <a:lstStyle/>
          <a:p>
            <a:r>
              <a:rPr lang="en-GB" sz="2400" dirty="0">
                <a:solidFill>
                  <a:srgbClr val="003399"/>
                </a:solidFill>
                <a:latin typeface="Bahnschrift SemiBold SemiConden" panose="020B0502040204020203" pitchFamily="34" charset="0"/>
              </a:rPr>
              <a:t>Coordination and communication project (CCP)</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5569157" y="2047249"/>
            <a:ext cx="6211784" cy="45282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2200" dirty="0">
                <a:effectLst/>
                <a:latin typeface="Arial Nova" panose="020B0504020202020204" pitchFamily="34" charset="0"/>
                <a:ea typeface="Calibri" panose="020F0502020204030204" pitchFamily="34" charset="0"/>
                <a:cs typeface="Calibri" panose="020F0502020204030204" pitchFamily="34" charset="0"/>
              </a:rPr>
              <a:t>The CCP partners are responsible for the coordination, management of the entire action plan. Activities:</a:t>
            </a:r>
          </a:p>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the coordination of the TAP consortium, </a:t>
            </a:r>
          </a:p>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the preparation of partner and project reports for each partner</a:t>
            </a:r>
          </a:p>
          <a:p>
            <a:pPr marL="0" indent="0">
              <a:lnSpc>
                <a:spcPct val="150000"/>
              </a:lnSpc>
              <a:buNone/>
            </a:pPr>
            <a:r>
              <a:rPr lang="en-GB" sz="2200" dirty="0">
                <a:effectLst/>
                <a:latin typeface="Arial Nova" panose="020B0504020202020204" pitchFamily="34" charset="0"/>
                <a:ea typeface="Calibri" panose="020F0502020204030204" pitchFamily="34" charset="0"/>
                <a:cs typeface="Calibri" panose="020F0502020204030204" pitchFamily="34" charset="0"/>
              </a:rPr>
              <a:t>CCP can also take over the tasks of visibility and communication for the beneficiaries.</a:t>
            </a:r>
          </a:p>
          <a:p>
            <a:pPr marL="0" indent="0">
              <a:lnSpc>
                <a:spcPct val="150000"/>
              </a:lnSpc>
              <a:buNone/>
            </a:pPr>
            <a:endParaRPr lang="en-US" sz="2400" dirty="0">
              <a:latin typeface="Arial Nova" panose="020B0504020202020204" pitchFamily="34" charset="0"/>
            </a:endParaRP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92"/>
          <a:stretch/>
        </p:blipFill>
        <p:spPr>
          <a:xfrm>
            <a:off x="0" y="0"/>
            <a:ext cx="5008666" cy="6768445"/>
          </a:xfrm>
          <a:prstGeom prst="rect">
            <a:avLst/>
          </a:prstGeom>
        </p:spPr>
      </p:pic>
    </p:spTree>
    <p:extLst>
      <p:ext uri="{BB962C8B-B14F-4D97-AF65-F5344CB8AC3E}">
        <p14:creationId xmlns:p14="http://schemas.microsoft.com/office/powerpoint/2010/main" val="344739525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8523513" y="6247138"/>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105"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203812"/>
            <a:ext cx="5748895" cy="771489"/>
          </a:xfrm>
        </p:spPr>
        <p:txBody>
          <a:bodyPr>
            <a:normAutofit/>
          </a:bodyPr>
          <a:lstStyle/>
          <a:p>
            <a:r>
              <a:rPr lang="en-GB" sz="2400" dirty="0">
                <a:solidFill>
                  <a:srgbClr val="003399"/>
                </a:solidFill>
                <a:latin typeface="Bahnschrift SemiBold SemiConden" panose="020B0502040204020203" pitchFamily="34" charset="0"/>
              </a:rPr>
              <a:t>Non-profit development projects (NDP)</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4" y="1975299"/>
            <a:ext cx="6561695" cy="46013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renovation, reconstruction, and enhancement of cultural, historical and religious sites to ensure their sustainable use for tourism or the accessibility for the visitors, </a:t>
            </a:r>
          </a:p>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restoration and development of natural landscapes and trails to ensure their environ-mentally friendly use for tourism or the accessibility for the visitors, and </a:t>
            </a: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83334" y="0"/>
            <a:ext cx="5008666" cy="6768445"/>
          </a:xfrm>
          <a:prstGeom prst="rect">
            <a:avLst/>
          </a:prstGeom>
        </p:spPr>
      </p:pic>
    </p:spTree>
    <p:extLst>
      <p:ext uri="{BB962C8B-B14F-4D97-AF65-F5344CB8AC3E}">
        <p14:creationId xmlns:p14="http://schemas.microsoft.com/office/powerpoint/2010/main" val="270386385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8523513" y="6247138"/>
            <a:ext cx="3276600" cy="495300"/>
          </a:xfrm>
          <a:prstGeom prst="rect">
            <a:avLst/>
          </a:prstGeom>
        </p:spPr>
      </p:pic>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105"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203812"/>
            <a:ext cx="5748895" cy="771489"/>
          </a:xfrm>
        </p:spPr>
        <p:txBody>
          <a:bodyPr>
            <a:normAutofit/>
          </a:bodyPr>
          <a:lstStyle/>
          <a:p>
            <a:r>
              <a:rPr lang="en-GB" sz="2400" dirty="0">
                <a:solidFill>
                  <a:srgbClr val="003399"/>
                </a:solidFill>
                <a:latin typeface="Bahnschrift SemiBold SemiConden" panose="020B0502040204020203" pitchFamily="34" charset="0"/>
              </a:rPr>
              <a:t>Non-profit development projects (NDP)</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4" y="1975299"/>
            <a:ext cx="6561695" cy="46013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improving the infrastructural background and accessibility of existing tourism destinations (e.g. car parks, cycle paths, walkways, roads etc.),</a:t>
            </a:r>
          </a:p>
          <a:p>
            <a:pPr marL="449263" indent="-449263">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experience-focused attraction development by creation or development of services. </a:t>
            </a:r>
          </a:p>
          <a:p>
            <a:pPr marL="0" indent="0">
              <a:lnSpc>
                <a:spcPct val="150000"/>
              </a:lnSpc>
              <a:buNone/>
            </a:pPr>
            <a:endParaRPr lang="en-US" sz="2200" dirty="0">
              <a:latin typeface="Arial Nova" panose="020B0504020202020204" pitchFamily="34" charset="0"/>
            </a:endParaRP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83334" y="0"/>
            <a:ext cx="5008666" cy="6768445"/>
          </a:xfrm>
          <a:prstGeom prst="rect">
            <a:avLst/>
          </a:prstGeom>
        </p:spPr>
      </p:pic>
    </p:spTree>
    <p:extLst>
      <p:ext uri="{BB962C8B-B14F-4D97-AF65-F5344CB8AC3E}">
        <p14:creationId xmlns:p14="http://schemas.microsoft.com/office/powerpoint/2010/main" val="405265024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9157"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5569157" y="1155008"/>
            <a:ext cx="5748895" cy="771489"/>
          </a:xfrm>
        </p:spPr>
        <p:txBody>
          <a:bodyPr>
            <a:normAutofit/>
          </a:bodyPr>
          <a:lstStyle/>
          <a:p>
            <a:r>
              <a:rPr lang="en-GB" sz="2400" dirty="0">
                <a:solidFill>
                  <a:srgbClr val="003399"/>
                </a:solidFill>
                <a:latin typeface="Bahnschrift SemiBold SemiConden" panose="020B0502040204020203" pitchFamily="34" charset="0"/>
              </a:rPr>
              <a:t>For-profit development projects (FDP)</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5569157" y="2047249"/>
            <a:ext cx="6211784" cy="45282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development of existing tourism attractions to ensure their sustainable and efficient utilisation and </a:t>
            </a:r>
          </a:p>
          <a:p>
            <a:pPr marL="533400" indent="-533400">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development of new or existing market-based tourism services. </a:t>
            </a:r>
          </a:p>
          <a:p>
            <a:pPr marL="0" indent="0">
              <a:lnSpc>
                <a:spcPct val="150000"/>
              </a:lnSpc>
              <a:buNone/>
            </a:pPr>
            <a:endParaRPr lang="en-US" sz="2400" dirty="0">
              <a:latin typeface="Arial Nova" panose="020B0504020202020204" pitchFamily="34" charset="0"/>
            </a:endParaRP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92"/>
          <a:stretch/>
        </p:blipFill>
        <p:spPr>
          <a:xfrm>
            <a:off x="0" y="0"/>
            <a:ext cx="5008666" cy="6768445"/>
          </a:xfrm>
          <a:prstGeom prst="rect">
            <a:avLst/>
          </a:prstGeom>
        </p:spPr>
      </p:pic>
    </p:spTree>
    <p:extLst>
      <p:ext uri="{BB962C8B-B14F-4D97-AF65-F5344CB8AC3E}">
        <p14:creationId xmlns:p14="http://schemas.microsoft.com/office/powerpoint/2010/main" val="386676467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6377604" cy="2472215"/>
          </a:xfrm>
          <a:prstGeom prst="rect">
            <a:avLst/>
          </a:prstGeom>
          <a:noFill/>
        </p:spPr>
        <p:txBody>
          <a:bodyPr wrap="square">
            <a:spAutoFit/>
          </a:bodyPr>
          <a:lstStyle/>
          <a:p>
            <a:pPr algn="ctr">
              <a:lnSpc>
                <a:spcPct val="120000"/>
              </a:lnSpc>
              <a:spcAft>
                <a:spcPts val="800"/>
              </a:spcAft>
            </a:pPr>
            <a:r>
              <a:rPr lang="hu-HU" sz="2400" i="1" dirty="0">
                <a:effectLst/>
                <a:latin typeface="Arial Nova" panose="020B0504020202020204" pitchFamily="34" charset="0"/>
                <a:ea typeface="Calibri" panose="020F0502020204030204" pitchFamily="34" charset="0"/>
                <a:cs typeface="Calibri" panose="020F0502020204030204" pitchFamily="34" charset="0"/>
              </a:rPr>
              <a:t>„</a:t>
            </a:r>
            <a:r>
              <a:rPr lang="en-GB" sz="2400" i="1" dirty="0">
                <a:effectLst/>
                <a:latin typeface="Arial Nova" panose="020B0504020202020204" pitchFamily="34" charset="0"/>
                <a:ea typeface="Calibri" panose="020F0502020204030204" pitchFamily="34" charset="0"/>
                <a:cs typeface="Calibri" panose="020F0502020204030204" pitchFamily="34" charset="0"/>
              </a:rPr>
              <a:t>The real voyage of discovery consists</a:t>
            </a:r>
            <a:br>
              <a:rPr lang="hu-HU" sz="2400" i="1" dirty="0">
                <a:effectLst/>
                <a:latin typeface="Arial Nova" panose="020B0504020202020204" pitchFamily="34" charset="0"/>
                <a:ea typeface="Calibri" panose="020F0502020204030204" pitchFamily="34" charset="0"/>
                <a:cs typeface="Calibri" panose="020F0502020204030204" pitchFamily="34" charset="0"/>
              </a:rPr>
            </a:br>
            <a:r>
              <a:rPr lang="en-GB" sz="2400" i="1" dirty="0">
                <a:effectLst/>
                <a:latin typeface="Arial Nova" panose="020B0504020202020204" pitchFamily="34" charset="0"/>
                <a:ea typeface="Calibri" panose="020F0502020204030204" pitchFamily="34" charset="0"/>
                <a:cs typeface="Calibri" panose="020F0502020204030204" pitchFamily="34" charset="0"/>
              </a:rPr>
              <a:t>not in seeking new landscapes,</a:t>
            </a:r>
            <a:br>
              <a:rPr lang="hu-HU" sz="2400" i="1" dirty="0">
                <a:effectLst/>
                <a:latin typeface="Arial Nova" panose="020B0504020202020204" pitchFamily="34" charset="0"/>
                <a:ea typeface="Calibri" panose="020F0502020204030204" pitchFamily="34" charset="0"/>
                <a:cs typeface="Calibri" panose="020F0502020204030204" pitchFamily="34" charset="0"/>
              </a:rPr>
            </a:br>
            <a:r>
              <a:rPr lang="en-GB" sz="2400" i="1" dirty="0">
                <a:effectLst/>
                <a:latin typeface="Arial Nova" panose="020B0504020202020204" pitchFamily="34" charset="0"/>
                <a:ea typeface="Calibri" panose="020F0502020204030204" pitchFamily="34" charset="0"/>
                <a:cs typeface="Calibri" panose="020F0502020204030204" pitchFamily="34" charset="0"/>
              </a:rPr>
              <a:t>but in having new eyes.</a:t>
            </a:r>
            <a:r>
              <a:rPr lang="hu-HU" sz="2400" i="1" dirty="0">
                <a:effectLst/>
                <a:latin typeface="Arial Nova" panose="020B0504020202020204" pitchFamily="34" charset="0"/>
                <a:ea typeface="Calibri" panose="020F0502020204030204" pitchFamily="34" charset="0"/>
                <a:cs typeface="Calibri" panose="020F0502020204030204" pitchFamily="34" charset="0"/>
              </a:rPr>
              <a:t>”</a:t>
            </a:r>
          </a:p>
          <a:p>
            <a:pPr algn="ctr">
              <a:lnSpc>
                <a:spcPct val="120000"/>
              </a:lnSpc>
              <a:spcAft>
                <a:spcPts val="800"/>
              </a:spcAft>
            </a:pPr>
            <a:endParaRPr lang="hu-HU" sz="2400" i="1" dirty="0">
              <a:latin typeface="Arial Nova" panose="020B0504020202020204" pitchFamily="34" charset="0"/>
              <a:ea typeface="Calibri" panose="020F0502020204030204" pitchFamily="34" charset="0"/>
              <a:cs typeface="Calibri" panose="020F0502020204030204" pitchFamily="34" charset="0"/>
            </a:endParaRPr>
          </a:p>
          <a:p>
            <a:pPr algn="ctr">
              <a:lnSpc>
                <a:spcPct val="120000"/>
              </a:lnSpc>
              <a:spcAft>
                <a:spcPts val="800"/>
              </a:spcAft>
            </a:pPr>
            <a:r>
              <a:rPr lang="hu-HU" sz="2400" dirty="0">
                <a:effectLst/>
                <a:latin typeface="Arial Nova" panose="020B0504020202020204" pitchFamily="34" charset="0"/>
                <a:ea typeface="Calibri" panose="020F0502020204030204" pitchFamily="34" charset="0"/>
                <a:cs typeface="Calibri" panose="020F0502020204030204" pitchFamily="34" charset="0"/>
              </a:rPr>
              <a:t>Marcel Proust</a:t>
            </a:r>
          </a:p>
        </p:txBody>
      </p:sp>
      <p:pic>
        <p:nvPicPr>
          <p:cNvPr id="1026" name="Picture 2">
            <a:extLst>
              <a:ext uri="{FF2B5EF4-FFF2-40B4-BE49-F238E27FC236}">
                <a16:creationId xmlns:a16="http://schemas.microsoft.com/office/drawing/2014/main" id="{33403579-3793-388D-F461-181CCA7A8B7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302500" y="0"/>
            <a:ext cx="4889500" cy="676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8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9157"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5569157" y="1155008"/>
            <a:ext cx="5748895" cy="771489"/>
          </a:xfrm>
        </p:spPr>
        <p:txBody>
          <a:bodyPr>
            <a:normAutofit/>
          </a:bodyPr>
          <a:lstStyle/>
          <a:p>
            <a:r>
              <a:rPr lang="en-GB" sz="2400" dirty="0">
                <a:solidFill>
                  <a:srgbClr val="003399"/>
                </a:solidFill>
                <a:latin typeface="Bahnschrift SemiBold SemiConden" panose="020B0502040204020203" pitchFamily="34" charset="0"/>
              </a:rPr>
              <a:t>Marketing and capitalization project (MCP)</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5569157" y="1988519"/>
            <a:ext cx="6298993" cy="4829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lnSpc>
                <a:spcPct val="150000"/>
              </a:lnSpc>
              <a:buFont typeface="Wingdings" panose="05000000000000000000" pitchFamily="2" charset="2"/>
              <a:buChar char="Ø"/>
            </a:pPr>
            <a:r>
              <a:rPr lang="en-GB" sz="2000" dirty="0">
                <a:effectLst/>
                <a:latin typeface="Arial Nova" panose="020B0504020202020204" pitchFamily="34" charset="0"/>
                <a:ea typeface="Calibri" panose="020F0502020204030204" pitchFamily="34" charset="0"/>
                <a:cs typeface="Calibri" panose="020F0502020204030204" pitchFamily="34" charset="0"/>
              </a:rPr>
              <a:t>joint marketing and capitalization (e.g. branding, promoting etc.) of tourism destination or attractions,</a:t>
            </a:r>
          </a:p>
          <a:p>
            <a:pPr marL="533400" indent="-533400">
              <a:lnSpc>
                <a:spcPct val="150000"/>
              </a:lnSpc>
              <a:buFont typeface="Wingdings" panose="05000000000000000000" pitchFamily="2" charset="2"/>
              <a:buChar char="Ø"/>
            </a:pPr>
            <a:r>
              <a:rPr lang="en-GB" sz="2000" dirty="0">
                <a:effectLst/>
                <a:latin typeface="Arial Nova" panose="020B0504020202020204" pitchFamily="34" charset="0"/>
                <a:ea typeface="Calibri" panose="020F0502020204030204" pitchFamily="34" charset="0"/>
                <a:cs typeface="Calibri" panose="020F0502020204030204" pitchFamily="34" charset="0"/>
              </a:rPr>
              <a:t>development of thematic routes and joint tourism packages,</a:t>
            </a:r>
          </a:p>
          <a:p>
            <a:pPr marL="533400" indent="-533400">
              <a:lnSpc>
                <a:spcPct val="150000"/>
              </a:lnSpc>
              <a:buFont typeface="Wingdings" panose="05000000000000000000" pitchFamily="2" charset="2"/>
              <a:buChar char="Ø"/>
            </a:pPr>
            <a:r>
              <a:rPr lang="en-GB" sz="2000" dirty="0">
                <a:effectLst/>
                <a:latin typeface="Arial Nova" panose="020B0504020202020204" pitchFamily="34" charset="0"/>
                <a:ea typeface="Calibri" panose="020F0502020204030204" pitchFamily="34" charset="0"/>
                <a:cs typeface="Calibri" panose="020F0502020204030204" pitchFamily="34" charset="0"/>
              </a:rPr>
              <a:t>harmonisation of different tourism offers across the border,</a:t>
            </a:r>
          </a:p>
          <a:p>
            <a:pPr marL="533400" indent="-533400">
              <a:lnSpc>
                <a:spcPct val="150000"/>
              </a:lnSpc>
              <a:buFont typeface="Wingdings" panose="05000000000000000000" pitchFamily="2" charset="2"/>
              <a:buChar char="Ø"/>
            </a:pPr>
            <a:r>
              <a:rPr lang="en-GB" sz="2000" dirty="0">
                <a:effectLst/>
                <a:latin typeface="Arial Nova" panose="020B0504020202020204" pitchFamily="34" charset="0"/>
                <a:ea typeface="Calibri" panose="020F0502020204030204" pitchFamily="34" charset="0"/>
                <a:cs typeface="Calibri" panose="020F0502020204030204" pitchFamily="34" charset="0"/>
              </a:rPr>
              <a:t>training of shortage occupations for the tourism industry and tourism professionals.</a:t>
            </a:r>
          </a:p>
          <a:p>
            <a:pPr marL="0" indent="0">
              <a:lnSpc>
                <a:spcPct val="150000"/>
              </a:lnSpc>
              <a:buNone/>
            </a:pPr>
            <a:endParaRPr lang="en-US" sz="2000" dirty="0">
              <a:latin typeface="Arial Nova" panose="020B0504020202020204" pitchFamily="34" charset="0"/>
            </a:endParaRPr>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92"/>
          <a:stretch/>
        </p:blipFill>
        <p:spPr>
          <a:xfrm>
            <a:off x="0" y="0"/>
            <a:ext cx="5008666" cy="6768445"/>
          </a:xfrm>
          <a:prstGeom prst="rect">
            <a:avLst/>
          </a:prstGeom>
        </p:spPr>
      </p:pic>
    </p:spTree>
    <p:extLst>
      <p:ext uri="{BB962C8B-B14F-4D97-AF65-F5344CB8AC3E}">
        <p14:creationId xmlns:p14="http://schemas.microsoft.com/office/powerpoint/2010/main" val="118964878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Kép 1">
            <a:extLst>
              <a:ext uri="{FF2B5EF4-FFF2-40B4-BE49-F238E27FC236}">
                <a16:creationId xmlns:a16="http://schemas.microsoft.com/office/drawing/2014/main" id="{666485ED-DDA7-44D3-2014-252FE17539D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92"/>
          <a:stretch/>
        </p:blipFill>
        <p:spPr>
          <a:xfrm>
            <a:off x="1286617" y="-31011"/>
            <a:ext cx="9618766" cy="6768445"/>
          </a:xfrm>
          <a:prstGeom prst="rect">
            <a:avLst/>
          </a:prstGeom>
        </p:spPr>
      </p:pic>
    </p:spTree>
    <p:extLst>
      <p:ext uri="{BB962C8B-B14F-4D97-AF65-F5344CB8AC3E}">
        <p14:creationId xmlns:p14="http://schemas.microsoft.com/office/powerpoint/2010/main" val="9107518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105"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155008"/>
            <a:ext cx="5748895" cy="771489"/>
          </a:xfrm>
        </p:spPr>
        <p:txBody>
          <a:bodyPr>
            <a:normAutofit/>
          </a:bodyPr>
          <a:lstStyle/>
          <a:p>
            <a:r>
              <a:rPr lang="en-GB" sz="2400" dirty="0">
                <a:solidFill>
                  <a:srgbClr val="003399"/>
                </a:solidFill>
                <a:latin typeface="Bahnschrift SemiBold SemiConden" panose="020B0502040204020203" pitchFamily="34" charset="0"/>
              </a:rPr>
              <a:t>Specific terms</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5" y="1988519"/>
            <a:ext cx="11273395" cy="4829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Partners or projects that do not contribute to the complex development of a tourism destination or to the cohesion of the target area can be removed from the action plan during the evaluation process.</a:t>
            </a:r>
          </a:p>
          <a:p>
            <a:pPr marL="533400" indent="-533400">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Action plans must contain one CCP and one MCP project. The number of NDP or FDP projects is limited only by the maximum number of projects within the TAP.</a:t>
            </a:r>
          </a:p>
          <a:p>
            <a:pPr marL="533400" indent="-533400">
              <a:lnSpc>
                <a:spcPct val="150000"/>
              </a:lnSpc>
              <a:buFont typeface="Wingdings" panose="05000000000000000000" pitchFamily="2" charset="2"/>
              <a:buChar char="Ø"/>
            </a:pPr>
            <a:r>
              <a:rPr lang="en-GB" sz="2200" dirty="0">
                <a:effectLst/>
                <a:latin typeface="Arial Nova" panose="020B0504020202020204" pitchFamily="34" charset="0"/>
                <a:ea typeface="Calibri" panose="020F0502020204030204" pitchFamily="34" charset="0"/>
                <a:cs typeface="Calibri" panose="020F0502020204030204" pitchFamily="34" charset="0"/>
              </a:rPr>
              <a:t>Marketing and capitalization measures must primarily focus on Hungarian and Slovak visitors and must be prepared minimally in Hungarian and Slovak language.</a:t>
            </a:r>
          </a:p>
          <a:p>
            <a:pPr marL="0" indent="0">
              <a:lnSpc>
                <a:spcPct val="150000"/>
              </a:lnSpc>
              <a:buNone/>
            </a:pPr>
            <a:endParaRPr lang="en-US" sz="2200" dirty="0">
              <a:latin typeface="Arial Nova" panose="020B0504020202020204" pitchFamily="34" charset="0"/>
            </a:endParaRPr>
          </a:p>
        </p:txBody>
      </p:sp>
    </p:spTree>
    <p:extLst>
      <p:ext uri="{BB962C8B-B14F-4D97-AF65-F5344CB8AC3E}">
        <p14:creationId xmlns:p14="http://schemas.microsoft.com/office/powerpoint/2010/main" val="282628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105"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155008"/>
            <a:ext cx="5748895" cy="771489"/>
          </a:xfrm>
        </p:spPr>
        <p:txBody>
          <a:bodyPr>
            <a:normAutofit/>
          </a:bodyPr>
          <a:lstStyle/>
          <a:p>
            <a:r>
              <a:rPr lang="en-GB" sz="2400" dirty="0">
                <a:solidFill>
                  <a:srgbClr val="003399"/>
                </a:solidFill>
                <a:latin typeface="Bahnschrift SemiBold SemiConden" panose="020B0502040204020203" pitchFamily="34" charset="0"/>
              </a:rPr>
              <a:t>Main evaluation aspects</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5" y="1988519"/>
            <a:ext cx="11273395" cy="4829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20000"/>
              </a:lnSpc>
              <a:spcAft>
                <a:spcPts val="800"/>
              </a:spcAft>
              <a:buFont typeface="Wingdings" panose="05000000000000000000" pitchFamily="2" charset="2"/>
              <a:buChar char=""/>
            </a:pPr>
            <a:r>
              <a:rPr lang="en-GB" sz="2400" dirty="0">
                <a:effectLst/>
                <a:latin typeface="Arial Nova" panose="020B0504020202020204" pitchFamily="34" charset="0"/>
                <a:ea typeface="Calibri" panose="020F0502020204030204" pitchFamily="34" charset="0"/>
                <a:cs typeface="Calibri" panose="020F0502020204030204" pitchFamily="34" charset="0"/>
              </a:rPr>
              <a:t>The joint action plan should focus on innovative, experience-oriented development that mitigates seasonal fluctuations and extends the season, to which relevant complex service development and cross-sectoral networking should be linked.</a:t>
            </a:r>
          </a:p>
          <a:p>
            <a:pPr marL="342900" lvl="0" indent="-342900" algn="just">
              <a:lnSpc>
                <a:spcPct val="120000"/>
              </a:lnSpc>
              <a:spcAft>
                <a:spcPts val="800"/>
              </a:spcAft>
              <a:buFont typeface="Wingdings" panose="05000000000000000000" pitchFamily="2" charset="2"/>
              <a:buChar char=""/>
            </a:pPr>
            <a:r>
              <a:rPr lang="en-GB" sz="2400" dirty="0">
                <a:effectLst/>
                <a:latin typeface="Arial Nova" panose="020B0504020202020204" pitchFamily="34" charset="0"/>
                <a:ea typeface="Calibri" panose="020F0502020204030204" pitchFamily="34" charset="0"/>
                <a:cs typeface="Calibri" panose="020F0502020204030204" pitchFamily="34" charset="0"/>
              </a:rPr>
              <a:t>In developing the action plan, applicants should endeavour to take a territorial approach, i.e. ensure that the action plan rather supports series of small-scale investments that meet the diverse needs of visitors than a few bigger investments in a single municipality.</a:t>
            </a:r>
          </a:p>
        </p:txBody>
      </p:sp>
    </p:spTree>
    <p:extLst>
      <p:ext uri="{BB962C8B-B14F-4D97-AF65-F5344CB8AC3E}">
        <p14:creationId xmlns:p14="http://schemas.microsoft.com/office/powerpoint/2010/main" val="426797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105" y="236596"/>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47105" y="1155008"/>
            <a:ext cx="5748895" cy="771489"/>
          </a:xfrm>
        </p:spPr>
        <p:txBody>
          <a:bodyPr>
            <a:normAutofit/>
          </a:bodyPr>
          <a:lstStyle/>
          <a:p>
            <a:r>
              <a:rPr lang="en-GB" sz="2400" dirty="0">
                <a:solidFill>
                  <a:srgbClr val="003399"/>
                </a:solidFill>
                <a:latin typeface="Bahnschrift SemiBold SemiConden" panose="020B0502040204020203" pitchFamily="34" charset="0"/>
              </a:rPr>
              <a:t>Main evaluation aspects</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47105" y="1988519"/>
            <a:ext cx="11273395" cy="4829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20000"/>
              </a:lnSpc>
              <a:spcAft>
                <a:spcPts val="800"/>
              </a:spcAft>
              <a:buFont typeface="Wingdings" panose="05000000000000000000" pitchFamily="2" charset="2"/>
              <a:buChar char=""/>
            </a:pPr>
            <a:r>
              <a:rPr lang="en-GB" sz="2400" dirty="0">
                <a:effectLst/>
                <a:latin typeface="Arial Nova" panose="020B0504020202020204" pitchFamily="34" charset="0"/>
                <a:ea typeface="Calibri" panose="020F0502020204030204" pitchFamily="34" charset="0"/>
                <a:cs typeface="Calibri" panose="020F0502020204030204" pitchFamily="34" charset="0"/>
              </a:rPr>
              <a:t>The action plan must aim to increase the attraction potential of the developed sites primarily on the other side of the border through bilingual information boards, cross-border marketing activities and cross-border visitor management.</a:t>
            </a:r>
          </a:p>
          <a:p>
            <a:pPr marL="342900" lvl="0" indent="-342900" algn="just">
              <a:lnSpc>
                <a:spcPct val="120000"/>
              </a:lnSpc>
              <a:spcAft>
                <a:spcPts val="800"/>
              </a:spcAft>
              <a:buFont typeface="Wingdings" panose="05000000000000000000" pitchFamily="2" charset="2"/>
              <a:buChar char=""/>
            </a:pPr>
            <a:r>
              <a:rPr lang="en-GB" sz="2400" dirty="0">
                <a:effectLst/>
                <a:latin typeface="Arial Nova" panose="020B0504020202020204" pitchFamily="34" charset="0"/>
                <a:ea typeface="Calibri" panose="020F0502020204030204" pitchFamily="34" charset="0"/>
                <a:cs typeface="Calibri" panose="020F0502020204030204" pitchFamily="34" charset="0"/>
              </a:rPr>
              <a:t>For-profit developments must have a functioning business model and must have financial and human guarantees for the durability of the project results.</a:t>
            </a:r>
          </a:p>
        </p:txBody>
      </p:sp>
    </p:spTree>
    <p:extLst>
      <p:ext uri="{BB962C8B-B14F-4D97-AF65-F5344CB8AC3E}">
        <p14:creationId xmlns:p14="http://schemas.microsoft.com/office/powerpoint/2010/main" val="183231550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156083" y="6162192"/>
            <a:ext cx="3276600" cy="495300"/>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203812"/>
            <a:ext cx="6652408" cy="771489"/>
          </a:xfrm>
        </p:spPr>
        <p:txBody>
          <a:bodyPr>
            <a:normAutofit/>
          </a:bodyPr>
          <a:lstStyle/>
          <a:p>
            <a:r>
              <a:rPr lang="en-GB" sz="2400" dirty="0">
                <a:solidFill>
                  <a:srgbClr val="003399"/>
                </a:solidFill>
                <a:latin typeface="Bahnschrift SemiBold SemiConden" panose="020B0502040204020203" pitchFamily="34" charset="0"/>
              </a:rPr>
              <a:t>Eligible applicants</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4" y="1975301"/>
            <a:ext cx="5639287" cy="3762875"/>
          </a:xfrm>
          <a:prstGeom prst="rect">
            <a:avLst/>
          </a:prstGeom>
        </p:spPr>
        <p:txBody>
          <a:bodyPr numCol="1" spcCol="36000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en-GB" sz="2400" dirty="0">
                <a:latin typeface="Arial Nova" panose="020B0504020202020204" pitchFamily="34" charset="0"/>
                <a:cs typeface="Calibri" panose="020F0502020204030204" pitchFamily="34" charset="0"/>
              </a:rPr>
              <a:t>Eligible coordinating organisations are the following:</a:t>
            </a:r>
          </a:p>
          <a:p>
            <a:pPr marL="355600" indent="-355600">
              <a:lnSpc>
                <a:spcPct val="160000"/>
              </a:lnSpc>
              <a:buFont typeface="Wingdings" panose="05000000000000000000" pitchFamily="2" charset="2"/>
              <a:buChar char="Ø"/>
            </a:pPr>
            <a:r>
              <a:rPr lang="en-GB" sz="2400" dirty="0">
                <a:latin typeface="Arial Nova" panose="020B0504020202020204" pitchFamily="34" charset="0"/>
                <a:cs typeface="Calibri" panose="020F0502020204030204" pitchFamily="34" charset="0"/>
              </a:rPr>
              <a:t>European Groupings of Territorial Cooperation,</a:t>
            </a:r>
          </a:p>
          <a:p>
            <a:pPr marL="355600" indent="-355600">
              <a:lnSpc>
                <a:spcPct val="160000"/>
              </a:lnSpc>
              <a:buFont typeface="Wingdings" panose="05000000000000000000" pitchFamily="2" charset="2"/>
              <a:buChar char="Ø"/>
            </a:pPr>
            <a:r>
              <a:rPr lang="en-GB" sz="2400" dirty="0">
                <a:latin typeface="Arial Nova" panose="020B0504020202020204" pitchFamily="34" charset="0"/>
                <a:cs typeface="Calibri" panose="020F0502020204030204" pitchFamily="34" charset="0"/>
              </a:rPr>
              <a:t>Regional Governments at NUTS(III) level,</a:t>
            </a:r>
          </a:p>
          <a:p>
            <a:pPr marL="355600" indent="-355600">
              <a:lnSpc>
                <a:spcPct val="160000"/>
              </a:lnSpc>
              <a:buFont typeface="Wingdings" panose="05000000000000000000" pitchFamily="2" charset="2"/>
              <a:buChar char="Ø"/>
            </a:pPr>
            <a:r>
              <a:rPr lang="en-GB" sz="2400" dirty="0">
                <a:latin typeface="Arial Nova" panose="020B0504020202020204" pitchFamily="34" charset="0"/>
                <a:cs typeface="Calibri" panose="020F0502020204030204" pitchFamily="34" charset="0"/>
              </a:rPr>
              <a:t>Territorial Development Agencies,</a:t>
            </a:r>
          </a:p>
          <a:p>
            <a:pPr marL="355600" indent="-355600">
              <a:lnSpc>
                <a:spcPct val="160000"/>
              </a:lnSpc>
              <a:buFont typeface="Wingdings" panose="05000000000000000000" pitchFamily="2" charset="2"/>
              <a:buChar char="Ø"/>
            </a:pPr>
            <a:r>
              <a:rPr lang="en-GB" sz="2400" dirty="0">
                <a:latin typeface="Arial Nova" panose="020B0504020202020204" pitchFamily="34" charset="0"/>
                <a:cs typeface="Calibri" panose="020F0502020204030204" pitchFamily="34" charset="0"/>
              </a:rPr>
              <a:t>Destination management organisations</a:t>
            </a:r>
            <a:r>
              <a:rPr lang="en-GB" sz="2200" dirty="0">
                <a:latin typeface="Arial Nova" panose="020B0504020202020204" pitchFamily="34" charset="0"/>
              </a:rPr>
              <a:t>.</a:t>
            </a:r>
          </a:p>
          <a:p>
            <a:pPr>
              <a:lnSpc>
                <a:spcPct val="160000"/>
              </a:lnSpc>
            </a:pPr>
            <a:endParaRPr lang="hu-HU" sz="1600"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descr="A képen ég, kültéri, kegyhely, Templomtorony látható&#10;&#10;Automatikusan generált leírás">
            <a:extLst>
              <a:ext uri="{FF2B5EF4-FFF2-40B4-BE49-F238E27FC236}">
                <a16:creationId xmlns:a16="http://schemas.microsoft.com/office/drawing/2014/main" id="{3878CD4E-7325-05B8-21D5-5B2136B1F6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9"/>
          <a:stretch/>
        </p:blipFill>
        <p:spPr>
          <a:xfrm>
            <a:off x="7493000" y="-31809"/>
            <a:ext cx="4699000" cy="6800254"/>
          </a:xfrm>
          <a:prstGeom prst="rect">
            <a:avLst/>
          </a:prstGeom>
        </p:spPr>
      </p:pic>
    </p:spTree>
    <p:extLst>
      <p:ext uri="{BB962C8B-B14F-4D97-AF65-F5344CB8AC3E}">
        <p14:creationId xmlns:p14="http://schemas.microsoft.com/office/powerpoint/2010/main" val="340007609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156083" y="6162192"/>
            <a:ext cx="3276600" cy="495300"/>
          </a:xfrm>
          <a:prstGeom prst="rect">
            <a:avLst/>
          </a:prstGeom>
        </p:spPr>
      </p:pic>
      <p:pic>
        <p:nvPicPr>
          <p:cNvPr id="3" name="Kép 2" descr="A képen ég, kültéri, kegyhely, Templomtorony látható&#10;&#10;Automatikusan generált leírás">
            <a:extLst>
              <a:ext uri="{FF2B5EF4-FFF2-40B4-BE49-F238E27FC236}">
                <a16:creationId xmlns:a16="http://schemas.microsoft.com/office/drawing/2014/main" id="{3878CD4E-7325-05B8-21D5-5B2136B1F6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3"/>
          <a:stretch/>
        </p:blipFill>
        <p:spPr>
          <a:xfrm>
            <a:off x="0" y="4949"/>
            <a:ext cx="4673600" cy="6763496"/>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5421662" y="1203812"/>
            <a:ext cx="6652408" cy="771489"/>
          </a:xfrm>
        </p:spPr>
        <p:txBody>
          <a:bodyPr>
            <a:normAutofit/>
          </a:bodyPr>
          <a:lstStyle/>
          <a:p>
            <a:r>
              <a:rPr lang="en-GB" sz="2400" dirty="0">
                <a:solidFill>
                  <a:srgbClr val="003399"/>
                </a:solidFill>
                <a:latin typeface="Bahnschrift SemiBold SemiConden" panose="020B0502040204020203" pitchFamily="34" charset="0"/>
              </a:rPr>
              <a:t>Eligible applicants</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5421664" y="1975301"/>
            <a:ext cx="6478236" cy="4601326"/>
          </a:xfrm>
          <a:prstGeom prst="rect">
            <a:avLst/>
          </a:prstGeom>
        </p:spPr>
        <p:txBody>
          <a:bodyPr numCol="1" spcCol="36000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European Groupings of Territorial Cooperation,</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local and regional governments and their non-profit or economic organisations,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Development agencies,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Destination management organisations,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National Park directorates,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Nature Park organisations,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Museums and cultural institutions,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Churches, </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Nature and environment protection organisations,</a:t>
            </a:r>
          </a:p>
          <a:p>
            <a:pPr lvl="0">
              <a:lnSpc>
                <a:spcPct val="120000"/>
              </a:lnSpc>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Non-governmental organisations,</a:t>
            </a:r>
          </a:p>
          <a:p>
            <a:pPr lvl="0">
              <a:lnSpc>
                <a:spcPct val="120000"/>
              </a:lnSpc>
              <a:spcAft>
                <a:spcPts val="800"/>
              </a:spcAft>
              <a:buFont typeface="Wingdings" panose="05000000000000000000" pitchFamily="2" charset="2"/>
              <a:buChar char="Ø"/>
            </a:pPr>
            <a:r>
              <a:rPr lang="en-GB" sz="1900" dirty="0">
                <a:effectLst/>
                <a:latin typeface="Arial Nova" panose="020B0504020202020204" pitchFamily="34" charset="0"/>
                <a:ea typeface="Calibri" panose="020F0502020204030204" pitchFamily="34" charset="0"/>
                <a:cs typeface="Calibri" panose="020F0502020204030204" pitchFamily="34" charset="0"/>
              </a:rPr>
              <a:t>Small and medium sized enterprises.</a:t>
            </a:r>
            <a:endParaRPr lang="en-GB" sz="1400" dirty="0">
              <a:effectLst/>
              <a:latin typeface="Arial Nova" panose="020B050402020202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1662" y="281373"/>
            <a:ext cx="5639289" cy="725487"/>
          </a:xfrm>
          <a:prstGeom prst="rect">
            <a:avLst/>
          </a:prstGeom>
        </p:spPr>
      </p:pic>
    </p:spTree>
    <p:extLst>
      <p:ext uri="{BB962C8B-B14F-4D97-AF65-F5344CB8AC3E}">
        <p14:creationId xmlns:p14="http://schemas.microsoft.com/office/powerpoint/2010/main" val="155570241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156083" y="6162192"/>
            <a:ext cx="3276600" cy="495300"/>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613038" y="1203812"/>
            <a:ext cx="6652408" cy="771489"/>
          </a:xfrm>
        </p:spPr>
        <p:txBody>
          <a:bodyPr>
            <a:normAutofit/>
          </a:bodyPr>
          <a:lstStyle/>
          <a:p>
            <a:r>
              <a:rPr lang="en-GB" sz="2400" dirty="0">
                <a:solidFill>
                  <a:srgbClr val="003399"/>
                </a:solidFill>
                <a:latin typeface="Bahnschrift SemiBold SemiConden" panose="020B0502040204020203" pitchFamily="34" charset="0"/>
              </a:rPr>
              <a:t>Location criteria</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613039" y="1975301"/>
            <a:ext cx="5127361" cy="434929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pPr>
            <a:r>
              <a:rPr lang="en-GB" sz="1800" b="1" dirty="0">
                <a:effectLst/>
                <a:latin typeface="Arial Nova" panose="020B0504020202020204" pitchFamily="34" charset="0"/>
                <a:ea typeface="Calibri" panose="020F0502020204030204" pitchFamily="34" charset="0"/>
                <a:cs typeface="Calibri" panose="020F0502020204030204" pitchFamily="34" charset="0"/>
              </a:rPr>
              <a:t>Hungary</a:t>
            </a: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Győr</a:t>
            </a:r>
            <a:r>
              <a:rPr lang="en-GB" sz="1800" dirty="0">
                <a:effectLst/>
                <a:latin typeface="Arial Nova" panose="020B0504020202020204" pitchFamily="34" charset="0"/>
                <a:ea typeface="Calibri" panose="020F0502020204030204" pitchFamily="34" charset="0"/>
                <a:cs typeface="Calibri" panose="020F0502020204030204" pitchFamily="34" charset="0"/>
              </a:rPr>
              <a:t>-Moson-Sopron vármegye</a:t>
            </a:r>
          </a:p>
          <a:p>
            <a:pPr lvl="0">
              <a:lnSpc>
                <a:spcPct val="12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Komárom-Esztergom vármegye</a:t>
            </a:r>
          </a:p>
          <a:p>
            <a:pPr lvl="0">
              <a:lnSpc>
                <a:spcPct val="12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Pest vármegye</a:t>
            </a:r>
          </a:p>
          <a:p>
            <a:pPr lvl="0">
              <a:lnSpc>
                <a:spcPct val="12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Budapest</a:t>
            </a:r>
          </a:p>
          <a:p>
            <a:pPr lvl="0">
              <a:lnSpc>
                <a:spcPct val="12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Nógrád vármegye</a:t>
            </a:r>
          </a:p>
          <a:p>
            <a:pPr lvl="0">
              <a:lnSpc>
                <a:spcPct val="120000"/>
              </a:lnSpc>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Heves vármegye</a:t>
            </a: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Borsod</a:t>
            </a:r>
            <a:r>
              <a:rPr lang="en-GB" sz="1800" dirty="0">
                <a:effectLst/>
                <a:latin typeface="Arial Nova" panose="020B0504020202020204" pitchFamily="34" charset="0"/>
                <a:ea typeface="Calibri" panose="020F0502020204030204" pitchFamily="34" charset="0"/>
                <a:cs typeface="Calibri" panose="020F0502020204030204" pitchFamily="34" charset="0"/>
              </a:rPr>
              <a:t>-Abaúj-Zemplén vármegye</a:t>
            </a: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Szabolcs-Szatmár-Bereg</a:t>
            </a:r>
            <a:r>
              <a:rPr lang="en-GB" sz="1800" dirty="0">
                <a:effectLst/>
                <a:latin typeface="Arial Nova" panose="020B0504020202020204" pitchFamily="34" charset="0"/>
                <a:ea typeface="Calibri" panose="020F0502020204030204" pitchFamily="34" charset="0"/>
                <a:cs typeface="Calibri" panose="020F0502020204030204" pitchFamily="34" charset="0"/>
              </a:rPr>
              <a:t> vármegye</a:t>
            </a:r>
          </a:p>
          <a:p>
            <a:pPr lvl="0">
              <a:lnSpc>
                <a:spcPct val="120000"/>
              </a:lnSpc>
              <a:spcAft>
                <a:spcPts val="800"/>
              </a:spcAft>
              <a:buFont typeface="Wingdings" panose="05000000000000000000" pitchFamily="2" charset="2"/>
              <a:buChar char="Ø"/>
            </a:pPr>
            <a:endParaRPr lang="en-GB" sz="1800" dirty="0">
              <a:effectLst/>
              <a:latin typeface="Arial Nova" panose="020B050402020202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38" y="281373"/>
            <a:ext cx="5639289" cy="725487"/>
          </a:xfrm>
          <a:prstGeom prst="rect">
            <a:avLst/>
          </a:prstGeom>
        </p:spPr>
      </p:pic>
      <p:sp>
        <p:nvSpPr>
          <p:cNvPr id="2" name="Content Placeholder 2">
            <a:extLst>
              <a:ext uri="{FF2B5EF4-FFF2-40B4-BE49-F238E27FC236}">
                <a16:creationId xmlns:a16="http://schemas.microsoft.com/office/drawing/2014/main" id="{27A49462-A326-4119-07D0-9858EC2E6612}"/>
              </a:ext>
            </a:extLst>
          </p:cNvPr>
          <p:cNvSpPr txBox="1">
            <a:spLocks/>
          </p:cNvSpPr>
          <p:nvPr/>
        </p:nvSpPr>
        <p:spPr>
          <a:xfrm>
            <a:off x="6096000" y="1956702"/>
            <a:ext cx="4267200" cy="4601326"/>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pPr>
            <a:r>
              <a:rPr lang="en-GB" sz="1800" b="1" dirty="0">
                <a:effectLst/>
                <a:latin typeface="Arial Nova" panose="020B0504020202020204" pitchFamily="34" charset="0"/>
                <a:ea typeface="Calibri" panose="020F0502020204030204" pitchFamily="34" charset="0"/>
                <a:cs typeface="Calibri" panose="020F0502020204030204" pitchFamily="34" charset="0"/>
              </a:rPr>
              <a:t>Slovak republic</a:t>
            </a: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Bratislavský</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samosprávny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kraj</a:t>
            </a: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Trnavský</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samosprávny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kraj</a:t>
            </a: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Nitriansky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samosprávny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kraj</a:t>
            </a: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Banskobystrický</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samosprávny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kraj</a:t>
            </a: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lvl="0">
              <a:lnSpc>
                <a:spcPct val="120000"/>
              </a:lnSpc>
              <a:buFont typeface="Wingdings" panose="05000000000000000000" pitchFamily="2" charset="2"/>
              <a:buChar char="Ø"/>
            </a:pPr>
            <a:r>
              <a:rPr lang="en-GB" sz="1800" dirty="0" err="1">
                <a:effectLst/>
                <a:latin typeface="Arial Nova" panose="020B0504020202020204" pitchFamily="34" charset="0"/>
                <a:ea typeface="Calibri" panose="020F0502020204030204" pitchFamily="34" charset="0"/>
                <a:cs typeface="Calibri" panose="020F0502020204030204" pitchFamily="34" charset="0"/>
              </a:rPr>
              <a:t>Košický</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samosprávny</a:t>
            </a:r>
            <a:r>
              <a:rPr lang="en-GB" sz="1800" dirty="0">
                <a:effectLst/>
                <a:latin typeface="Arial Nova" panose="020B0504020202020204" pitchFamily="34" charset="0"/>
                <a:ea typeface="Calibri" panose="020F0502020204030204" pitchFamily="34" charset="0"/>
                <a:cs typeface="Calibri" panose="020F0502020204030204" pitchFamily="34" charset="0"/>
              </a:rPr>
              <a:t> </a:t>
            </a:r>
            <a:r>
              <a:rPr lang="en-GB" sz="1800" dirty="0" err="1">
                <a:effectLst/>
                <a:latin typeface="Arial Nova" panose="020B0504020202020204" pitchFamily="34" charset="0"/>
                <a:ea typeface="Calibri" panose="020F0502020204030204" pitchFamily="34" charset="0"/>
                <a:cs typeface="Calibri" panose="020F0502020204030204" pitchFamily="34" charset="0"/>
              </a:rPr>
              <a:t>kraj</a:t>
            </a: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lvl="0">
              <a:lnSpc>
                <a:spcPct val="120000"/>
              </a:lnSpc>
              <a:spcAft>
                <a:spcPts val="800"/>
              </a:spcAft>
              <a:buFont typeface="Wingdings" panose="05000000000000000000" pitchFamily="2" charset="2"/>
              <a:buChar char="Ø"/>
            </a:pPr>
            <a:endParaRPr lang="en-GB" sz="1800" dirty="0">
              <a:effectLst/>
              <a:latin typeface="Arial Nova" panose="020B05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31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606C09-A913-4F81-AEAC-B5742F6AC7C3}"/>
              </a:ext>
            </a:extLst>
          </p:cNvPr>
          <p:cNvPicPr>
            <a:picLocks noChangeAspect="1"/>
          </p:cNvPicPr>
          <p:nvPr/>
        </p:nvPicPr>
        <p:blipFill>
          <a:blip r:embed="rId2"/>
          <a:stretch>
            <a:fillRect/>
          </a:stretch>
        </p:blipFill>
        <p:spPr>
          <a:xfrm>
            <a:off x="156083" y="6162192"/>
            <a:ext cx="3276600" cy="495300"/>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613038" y="1203812"/>
            <a:ext cx="6652408" cy="771489"/>
          </a:xfrm>
        </p:spPr>
        <p:txBody>
          <a:bodyPr>
            <a:normAutofit/>
          </a:bodyPr>
          <a:lstStyle/>
          <a:p>
            <a:r>
              <a:rPr lang="en-GB" sz="2400" dirty="0">
                <a:solidFill>
                  <a:srgbClr val="003399"/>
                </a:solidFill>
                <a:latin typeface="Bahnschrift SemiBold SemiConden" panose="020B0502040204020203" pitchFamily="34" charset="0"/>
              </a:rPr>
              <a:t>SME criteria</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613039" y="1975301"/>
            <a:ext cx="10740761" cy="4349299"/>
          </a:xfrm>
          <a:prstGeom prst="rect">
            <a:avLst/>
          </a:prstGeom>
        </p:spPr>
        <p:txBody>
          <a:bodyPr numCol="1" spcCol="36000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gn="just">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An enterprise is considered to be any entity engaged in an economic activity, irrespective of its legal form. This includes, in particular, self-employed persons and family businesses engaged in craft or other activities, and partnerships or associations regularly engaged in an economic activity. </a:t>
            </a:r>
          </a:p>
          <a:p>
            <a:pPr marL="355600" indent="-355600" algn="just">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In the present Call p</a:t>
            </a:r>
            <a:r>
              <a:rPr lang="en-GB" sz="1800" dirty="0">
                <a:effectLst/>
                <a:latin typeface="Arial Nova" panose="020B0504020202020204" pitchFamily="34" charset="0"/>
                <a:ea typeface="Calibri" panose="020F0502020204030204" pitchFamily="34" charset="0"/>
                <a:cs typeface="Arial" panose="020B0604020202020204" pitchFamily="34" charset="0"/>
              </a:rPr>
              <a:t>rivate entrepreneurs and limited liability companies with double-entry bookkeeping are eligible.</a:t>
            </a:r>
            <a:r>
              <a:rPr lang="en-GB" sz="1800" dirty="0">
                <a:effectLst/>
                <a:latin typeface="Arial Nova" panose="020B0504020202020204" pitchFamily="34" charset="0"/>
                <a:ea typeface="Calibri" panose="020F0502020204030204" pitchFamily="34" charset="0"/>
                <a:cs typeface="Calibri" panose="020F0502020204030204" pitchFamily="34" charset="0"/>
              </a:rPr>
              <a:t> </a:t>
            </a:r>
          </a:p>
          <a:p>
            <a:pPr marL="355600" indent="-355600" algn="just">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Enterprises must have the last two fiscal years closed.</a:t>
            </a:r>
          </a:p>
          <a:p>
            <a:pPr marL="355600" indent="-355600" algn="just">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Enterprises cannot have  their own equity lower than the half of the prescribed capital stock in the last fiscal year.</a:t>
            </a:r>
          </a:p>
          <a:p>
            <a:pPr marL="355600" indent="-355600" algn="just">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The total eligible costs of small and medium-sized enterprises may not exceed twice their turnover in the annual accounts for the full financial year preceding the submission of the application or, in the case of sole proprietors, twice their tax base.</a:t>
            </a:r>
          </a:p>
          <a:p>
            <a:pPr marL="355600" indent="-355600" algn="just">
              <a:lnSpc>
                <a:spcPct val="120000"/>
              </a:lnSpc>
              <a:spcAft>
                <a:spcPts val="800"/>
              </a:spcAft>
              <a:buFont typeface="Wingdings" panose="05000000000000000000" pitchFamily="2" charset="2"/>
              <a:buChar char="Ø"/>
            </a:pPr>
            <a:endParaRPr lang="en-GB" sz="1800" dirty="0">
              <a:effectLst/>
              <a:latin typeface="Arial Nova" panose="020B0504020202020204" pitchFamily="34" charset="0"/>
              <a:ea typeface="Calibri" panose="020F0502020204030204" pitchFamily="34" charset="0"/>
              <a:cs typeface="Calibri" panose="020F0502020204030204" pitchFamily="34" charset="0"/>
            </a:endParaRPr>
          </a:p>
          <a:p>
            <a:pPr marL="355600" indent="-355600" algn="just">
              <a:lnSpc>
                <a:spcPct val="120000"/>
              </a:lnSpc>
              <a:spcAft>
                <a:spcPts val="800"/>
              </a:spcAft>
              <a:buFont typeface="Wingdings" panose="05000000000000000000" pitchFamily="2" charset="2"/>
              <a:buChar char="Ø"/>
            </a:pPr>
            <a:endParaRPr lang="en-GB" sz="1800" dirty="0">
              <a:effectLst/>
              <a:latin typeface="Arial Nova" panose="020B050402020202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38" y="281373"/>
            <a:ext cx="5639289" cy="725487"/>
          </a:xfrm>
          <a:prstGeom prst="rect">
            <a:avLst/>
          </a:prstGeom>
        </p:spPr>
      </p:pic>
    </p:spTree>
    <p:extLst>
      <p:ext uri="{BB962C8B-B14F-4D97-AF65-F5344CB8AC3E}">
        <p14:creationId xmlns:p14="http://schemas.microsoft.com/office/powerpoint/2010/main" val="397315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05" y="281373"/>
            <a:ext cx="5639289" cy="725487"/>
          </a:xfrm>
          <a:prstGeom prst="rect">
            <a:avLst/>
          </a:prstGeom>
        </p:spPr>
      </p:pic>
      <p:sp>
        <p:nvSpPr>
          <p:cNvPr id="7" name="Content Placeholder 2">
            <a:extLst>
              <a:ext uri="{FF2B5EF4-FFF2-40B4-BE49-F238E27FC236}">
                <a16:creationId xmlns:a16="http://schemas.microsoft.com/office/drawing/2014/main" id="{32DFCBBA-4B11-42F4-B57C-05CC9058FB28}"/>
              </a:ext>
            </a:extLst>
          </p:cNvPr>
          <p:cNvSpPr txBox="1">
            <a:spLocks/>
          </p:cNvSpPr>
          <p:nvPr/>
        </p:nvSpPr>
        <p:spPr>
          <a:xfrm>
            <a:off x="516292" y="1865035"/>
            <a:ext cx="11088104" cy="3912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k-SK" sz="1800" dirty="0">
              <a:latin typeface="Bahnschrift" panose="020B0502040204020203" pitchFamily="34" charset="0"/>
            </a:endParaRPr>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4233305" y="1203812"/>
            <a:ext cx="7371091" cy="771489"/>
          </a:xfrm>
        </p:spPr>
        <p:txBody>
          <a:bodyPr>
            <a:normAutofit/>
          </a:bodyPr>
          <a:lstStyle/>
          <a:p>
            <a:r>
              <a:rPr lang="en-GB" sz="2400" dirty="0">
                <a:solidFill>
                  <a:srgbClr val="003399"/>
                </a:solidFill>
                <a:latin typeface="Bahnschrift SemiBold SemiConden" panose="020B0502040204020203" pitchFamily="34" charset="0"/>
              </a:rPr>
              <a:t>Eligible expenditures</a:t>
            </a:r>
          </a:p>
        </p:txBody>
      </p:sp>
      <p:pic>
        <p:nvPicPr>
          <p:cNvPr id="11" name="Kép 10">
            <a:extLst>
              <a:ext uri="{FF2B5EF4-FFF2-40B4-BE49-F238E27FC236}">
                <a16:creationId xmlns:a16="http://schemas.microsoft.com/office/drawing/2014/main" id="{088455DA-C196-487C-ACC5-AC84AAA530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005943" cy="6768445"/>
          </a:xfrm>
          <a:prstGeom prst="rect">
            <a:avLst/>
          </a:prstGeom>
        </p:spPr>
      </p:pic>
      <p:pic>
        <p:nvPicPr>
          <p:cNvPr id="9" name="Kép 8">
            <a:extLst>
              <a:ext uri="{FF2B5EF4-FFF2-40B4-BE49-F238E27FC236}">
                <a16:creationId xmlns:a16="http://schemas.microsoft.com/office/drawing/2014/main" id="{D78D1C47-7934-5E67-3914-3F2C5C9AE4CA}"/>
              </a:ext>
            </a:extLst>
          </p:cNvPr>
          <p:cNvPicPr>
            <a:picLocks noChangeAspect="1"/>
          </p:cNvPicPr>
          <p:nvPr/>
        </p:nvPicPr>
        <p:blipFill>
          <a:blip r:embed="rId4"/>
          <a:stretch>
            <a:fillRect/>
          </a:stretch>
        </p:blipFill>
        <p:spPr>
          <a:xfrm>
            <a:off x="4252344" y="1814127"/>
            <a:ext cx="7105650" cy="4762500"/>
          </a:xfrm>
          <a:prstGeom prst="rect">
            <a:avLst/>
          </a:prstGeom>
        </p:spPr>
      </p:pic>
    </p:spTree>
    <p:extLst>
      <p:ext uri="{BB962C8B-B14F-4D97-AF65-F5344CB8AC3E}">
        <p14:creationId xmlns:p14="http://schemas.microsoft.com/office/powerpoint/2010/main" val="2626750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2" y="1320446"/>
            <a:ext cx="3113709" cy="771489"/>
          </a:xfrm>
        </p:spPr>
        <p:txBody>
          <a:bodyPr>
            <a:normAutofit/>
          </a:bodyPr>
          <a:lstStyle/>
          <a:p>
            <a:r>
              <a:rPr lang="en-GB" sz="3200" dirty="0">
                <a:solidFill>
                  <a:srgbClr val="003399"/>
                </a:solidFill>
                <a:latin typeface="Bahnschrift SemiBold SemiConden" panose="020B0502040204020203" pitchFamily="34" charset="0"/>
              </a:rPr>
              <a:t>Mission</a:t>
            </a:r>
          </a:p>
        </p:txBody>
      </p:sp>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6834804" cy="2267031"/>
          </a:xfrm>
          <a:prstGeom prst="rect">
            <a:avLst/>
          </a:prstGeom>
          <a:noFill/>
        </p:spPr>
        <p:txBody>
          <a:bodyPr wrap="square">
            <a:spAutoFit/>
          </a:bodyPr>
          <a:lstStyle/>
          <a:p>
            <a:pPr>
              <a:lnSpc>
                <a:spcPct val="120000"/>
              </a:lnSpc>
              <a:spcAft>
                <a:spcPts val="800"/>
              </a:spcAft>
            </a:pPr>
            <a:r>
              <a:rPr lang="en-GB" sz="2400" dirty="0">
                <a:effectLst/>
                <a:latin typeface="Arial Nova" panose="020B0504020202020204" pitchFamily="34" charset="0"/>
                <a:ea typeface="Calibri" panose="020F0502020204030204" pitchFamily="34" charset="0"/>
                <a:cs typeface="Calibri" panose="020F0502020204030204" pitchFamily="34" charset="0"/>
              </a:rPr>
              <a:t>Action 2.4.2 aims to improve the overall sustainability and competitiveness of </a:t>
            </a:r>
            <a:r>
              <a:rPr lang="en-GB" sz="2400" b="1" dirty="0">
                <a:effectLst/>
                <a:latin typeface="Arial Nova" panose="020B0504020202020204" pitchFamily="34" charset="0"/>
                <a:ea typeface="Calibri" panose="020F0502020204030204" pitchFamily="34" charset="0"/>
                <a:cs typeface="Calibri" panose="020F0502020204030204" pitchFamily="34" charset="0"/>
              </a:rPr>
              <a:t>tourism destinations </a:t>
            </a:r>
            <a:r>
              <a:rPr lang="en-GB" sz="2400" dirty="0">
                <a:effectLst/>
                <a:latin typeface="Arial Nova" panose="020B0504020202020204" pitchFamily="34" charset="0"/>
                <a:ea typeface="Calibri" panose="020F0502020204030204" pitchFamily="34" charset="0"/>
                <a:cs typeface="Calibri" panose="020F0502020204030204" pitchFamily="34" charset="0"/>
              </a:rPr>
              <a:t>in the programme area by providing integrated and harmonised tourism offers across the border. </a:t>
            </a:r>
            <a:endParaRPr lang="hu-HU" sz="2400" dirty="0">
              <a:effectLst/>
              <a:latin typeface="Arial Nova" panose="020B0504020202020204" pitchFamily="34" charset="0"/>
              <a:ea typeface="Calibri" panose="020F0502020204030204" pitchFamily="34" charset="0"/>
              <a:cs typeface="Calibri" panose="020F0502020204030204" pitchFamily="34" charset="0"/>
            </a:endParaRPr>
          </a:p>
        </p:txBody>
      </p:sp>
      <p:pic>
        <p:nvPicPr>
          <p:cNvPr id="7" name="Kép 6">
            <a:extLst>
              <a:ext uri="{FF2B5EF4-FFF2-40B4-BE49-F238E27FC236}">
                <a16:creationId xmlns:a16="http://schemas.microsoft.com/office/drawing/2014/main" id="{B52E86E6-C8B1-738D-517A-EFA9E839966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09389" y="-1"/>
            <a:ext cx="4782611" cy="6768445"/>
          </a:xfrm>
          <a:prstGeom prst="rect">
            <a:avLst/>
          </a:prstGeom>
        </p:spPr>
      </p:pic>
    </p:spTree>
    <p:extLst>
      <p:ext uri="{BB962C8B-B14F-4D97-AF65-F5344CB8AC3E}">
        <p14:creationId xmlns:p14="http://schemas.microsoft.com/office/powerpoint/2010/main" val="13386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05" y="281373"/>
            <a:ext cx="5639289" cy="725487"/>
          </a:xfrm>
          <a:prstGeom prst="rect">
            <a:avLst/>
          </a:prstGeom>
        </p:spPr>
      </p:pic>
      <p:sp>
        <p:nvSpPr>
          <p:cNvPr id="7" name="Content Placeholder 2">
            <a:extLst>
              <a:ext uri="{FF2B5EF4-FFF2-40B4-BE49-F238E27FC236}">
                <a16:creationId xmlns:a16="http://schemas.microsoft.com/office/drawing/2014/main" id="{32DFCBBA-4B11-42F4-B57C-05CC9058FB28}"/>
              </a:ext>
            </a:extLst>
          </p:cNvPr>
          <p:cNvSpPr txBox="1">
            <a:spLocks/>
          </p:cNvSpPr>
          <p:nvPr/>
        </p:nvSpPr>
        <p:spPr>
          <a:xfrm>
            <a:off x="516292" y="1865035"/>
            <a:ext cx="11088104" cy="3912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k-SK" sz="1800" dirty="0">
              <a:latin typeface="Bahnschrift" panose="020B0502040204020203" pitchFamily="34" charset="0"/>
            </a:endParaRPr>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4304617" y="1200674"/>
            <a:ext cx="7371091" cy="771489"/>
          </a:xfrm>
        </p:spPr>
        <p:txBody>
          <a:bodyPr>
            <a:normAutofit/>
          </a:bodyPr>
          <a:lstStyle/>
          <a:p>
            <a:r>
              <a:rPr lang="en-GB" sz="2400" dirty="0">
                <a:solidFill>
                  <a:srgbClr val="003399"/>
                </a:solidFill>
                <a:latin typeface="Bahnschrift SemiBold SemiConden" panose="020B0502040204020203" pitchFamily="34" charset="0"/>
              </a:rPr>
              <a:t>Project size</a:t>
            </a:r>
          </a:p>
        </p:txBody>
      </p:sp>
      <p:pic>
        <p:nvPicPr>
          <p:cNvPr id="11" name="Kép 10">
            <a:extLst>
              <a:ext uri="{FF2B5EF4-FFF2-40B4-BE49-F238E27FC236}">
                <a16:creationId xmlns:a16="http://schemas.microsoft.com/office/drawing/2014/main" id="{088455DA-C196-487C-ACC5-AC84AAA530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005943" cy="6768445"/>
          </a:xfrm>
          <a:prstGeom prst="rect">
            <a:avLst/>
          </a:prstGeom>
        </p:spPr>
      </p:pic>
      <p:sp>
        <p:nvSpPr>
          <p:cNvPr id="5" name="Szövegdoboz 4">
            <a:extLst>
              <a:ext uri="{FF2B5EF4-FFF2-40B4-BE49-F238E27FC236}">
                <a16:creationId xmlns:a16="http://schemas.microsoft.com/office/drawing/2014/main" id="{4E0D1C7B-4936-9AC1-9D55-BB761E55C2DE}"/>
              </a:ext>
            </a:extLst>
          </p:cNvPr>
          <p:cNvSpPr txBox="1"/>
          <p:nvPr/>
        </p:nvSpPr>
        <p:spPr>
          <a:xfrm>
            <a:off x="4233304" y="1940073"/>
            <a:ext cx="7139545" cy="369332"/>
          </a:xfrm>
          <a:prstGeom prst="rect">
            <a:avLst/>
          </a:prstGeom>
          <a:noFill/>
        </p:spPr>
        <p:txBody>
          <a:bodyPr wrap="square">
            <a:spAutoFit/>
          </a:bodyPr>
          <a:lstStyle/>
          <a:p>
            <a:r>
              <a:rPr lang="en-GB" sz="1800" dirty="0">
                <a:effectLst/>
                <a:latin typeface="Arial Nova" panose="020B0504020202020204" pitchFamily="34" charset="0"/>
                <a:ea typeface="Calibri" panose="020F0502020204030204" pitchFamily="34" charset="0"/>
                <a:cs typeface="Calibri" panose="020F0502020204030204" pitchFamily="34" charset="0"/>
              </a:rPr>
              <a:t>The indicative ERDF budget of the TAPs is 4.000.000,00 EUR. </a:t>
            </a:r>
            <a:endParaRPr lang="en-GB" dirty="0"/>
          </a:p>
        </p:txBody>
      </p:sp>
      <p:pic>
        <p:nvPicPr>
          <p:cNvPr id="13" name="Kép 12">
            <a:extLst>
              <a:ext uri="{FF2B5EF4-FFF2-40B4-BE49-F238E27FC236}">
                <a16:creationId xmlns:a16="http://schemas.microsoft.com/office/drawing/2014/main" id="{E0EAA69A-6685-C2AB-904E-9BCCDAB1D20C}"/>
              </a:ext>
            </a:extLst>
          </p:cNvPr>
          <p:cNvPicPr>
            <a:picLocks noChangeAspect="1"/>
          </p:cNvPicPr>
          <p:nvPr/>
        </p:nvPicPr>
        <p:blipFill>
          <a:blip r:embed="rId4"/>
          <a:stretch>
            <a:fillRect/>
          </a:stretch>
        </p:blipFill>
        <p:spPr>
          <a:xfrm>
            <a:off x="4304617" y="2681546"/>
            <a:ext cx="7162800" cy="3133725"/>
          </a:xfrm>
          <a:prstGeom prst="rect">
            <a:avLst/>
          </a:prstGeom>
        </p:spPr>
      </p:pic>
    </p:spTree>
    <p:extLst>
      <p:ext uri="{BB962C8B-B14F-4D97-AF65-F5344CB8AC3E}">
        <p14:creationId xmlns:p14="http://schemas.microsoft.com/office/powerpoint/2010/main" val="1535105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05" y="281373"/>
            <a:ext cx="5639289" cy="725487"/>
          </a:xfrm>
          <a:prstGeom prst="rect">
            <a:avLst/>
          </a:prstGeom>
        </p:spPr>
      </p:pic>
      <p:sp>
        <p:nvSpPr>
          <p:cNvPr id="7" name="Content Placeholder 2">
            <a:extLst>
              <a:ext uri="{FF2B5EF4-FFF2-40B4-BE49-F238E27FC236}">
                <a16:creationId xmlns:a16="http://schemas.microsoft.com/office/drawing/2014/main" id="{32DFCBBA-4B11-42F4-B57C-05CC9058FB28}"/>
              </a:ext>
            </a:extLst>
          </p:cNvPr>
          <p:cNvSpPr txBox="1">
            <a:spLocks/>
          </p:cNvSpPr>
          <p:nvPr/>
        </p:nvSpPr>
        <p:spPr>
          <a:xfrm>
            <a:off x="516292" y="1865035"/>
            <a:ext cx="11088104" cy="3912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k-SK" sz="1800" dirty="0">
              <a:latin typeface="Bahnschrift" panose="020B0502040204020203" pitchFamily="34" charset="0"/>
            </a:endParaRPr>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4304617" y="1200674"/>
            <a:ext cx="7371091" cy="771489"/>
          </a:xfrm>
        </p:spPr>
        <p:txBody>
          <a:bodyPr>
            <a:normAutofit/>
          </a:bodyPr>
          <a:lstStyle/>
          <a:p>
            <a:r>
              <a:rPr lang="en-GB" sz="2400" dirty="0">
                <a:solidFill>
                  <a:srgbClr val="003399"/>
                </a:solidFill>
                <a:latin typeface="Bahnschrift SemiBold SemiConden" panose="020B0502040204020203" pitchFamily="34" charset="0"/>
              </a:rPr>
              <a:t>Source of finance</a:t>
            </a:r>
          </a:p>
        </p:txBody>
      </p:sp>
      <p:pic>
        <p:nvPicPr>
          <p:cNvPr id="11" name="Kép 10">
            <a:extLst>
              <a:ext uri="{FF2B5EF4-FFF2-40B4-BE49-F238E27FC236}">
                <a16:creationId xmlns:a16="http://schemas.microsoft.com/office/drawing/2014/main" id="{088455DA-C196-487C-ACC5-AC84AAA530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005943" cy="6768445"/>
          </a:xfrm>
          <a:prstGeom prst="rect">
            <a:avLst/>
          </a:prstGeom>
        </p:spPr>
      </p:pic>
      <p:pic>
        <p:nvPicPr>
          <p:cNvPr id="5" name="Kép 4">
            <a:extLst>
              <a:ext uri="{FF2B5EF4-FFF2-40B4-BE49-F238E27FC236}">
                <a16:creationId xmlns:a16="http://schemas.microsoft.com/office/drawing/2014/main" id="{95EB4D18-B910-25E1-565B-1D45B02937A3}"/>
              </a:ext>
            </a:extLst>
          </p:cNvPr>
          <p:cNvPicPr>
            <a:picLocks noChangeAspect="1"/>
          </p:cNvPicPr>
          <p:nvPr/>
        </p:nvPicPr>
        <p:blipFill>
          <a:blip r:embed="rId4"/>
          <a:stretch>
            <a:fillRect/>
          </a:stretch>
        </p:blipFill>
        <p:spPr>
          <a:xfrm>
            <a:off x="4165371" y="1937726"/>
            <a:ext cx="7439025" cy="4762500"/>
          </a:xfrm>
          <a:prstGeom prst="rect">
            <a:avLst/>
          </a:prstGeom>
        </p:spPr>
      </p:pic>
    </p:spTree>
    <p:extLst>
      <p:ext uri="{BB962C8B-B14F-4D97-AF65-F5344CB8AC3E}">
        <p14:creationId xmlns:p14="http://schemas.microsoft.com/office/powerpoint/2010/main" val="229026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05" y="281373"/>
            <a:ext cx="5639289" cy="725487"/>
          </a:xfrm>
          <a:prstGeom prst="rect">
            <a:avLst/>
          </a:prstGeom>
        </p:spPr>
      </p:pic>
      <p:sp>
        <p:nvSpPr>
          <p:cNvPr id="7" name="Content Placeholder 2">
            <a:extLst>
              <a:ext uri="{FF2B5EF4-FFF2-40B4-BE49-F238E27FC236}">
                <a16:creationId xmlns:a16="http://schemas.microsoft.com/office/drawing/2014/main" id="{32DFCBBA-4B11-42F4-B57C-05CC9058FB28}"/>
              </a:ext>
            </a:extLst>
          </p:cNvPr>
          <p:cNvSpPr txBox="1">
            <a:spLocks/>
          </p:cNvSpPr>
          <p:nvPr/>
        </p:nvSpPr>
        <p:spPr>
          <a:xfrm>
            <a:off x="516292" y="1865035"/>
            <a:ext cx="11088104" cy="3912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k-SK" sz="1800" dirty="0">
              <a:latin typeface="Bahnschrift" panose="020B0502040204020203" pitchFamily="34" charset="0"/>
            </a:endParaRPr>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4304617" y="1200674"/>
            <a:ext cx="7371091" cy="771489"/>
          </a:xfrm>
        </p:spPr>
        <p:txBody>
          <a:bodyPr>
            <a:normAutofit/>
          </a:bodyPr>
          <a:lstStyle/>
          <a:p>
            <a:r>
              <a:rPr lang="en-GB" sz="2400" dirty="0">
                <a:solidFill>
                  <a:srgbClr val="003399"/>
                </a:solidFill>
                <a:latin typeface="Bahnschrift SemiBold SemiConden" panose="020B0502040204020203" pitchFamily="34" charset="0"/>
              </a:rPr>
              <a:t>State aid</a:t>
            </a:r>
          </a:p>
        </p:txBody>
      </p:sp>
      <p:pic>
        <p:nvPicPr>
          <p:cNvPr id="11" name="Kép 10">
            <a:extLst>
              <a:ext uri="{FF2B5EF4-FFF2-40B4-BE49-F238E27FC236}">
                <a16:creationId xmlns:a16="http://schemas.microsoft.com/office/drawing/2014/main" id="{088455DA-C196-487C-ACC5-AC84AAA530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005943" cy="6768445"/>
          </a:xfrm>
          <a:prstGeom prst="rect">
            <a:avLst/>
          </a:prstGeom>
        </p:spPr>
      </p:pic>
      <p:pic>
        <p:nvPicPr>
          <p:cNvPr id="3" name="Kép 2">
            <a:extLst>
              <a:ext uri="{FF2B5EF4-FFF2-40B4-BE49-F238E27FC236}">
                <a16:creationId xmlns:a16="http://schemas.microsoft.com/office/drawing/2014/main" id="{6C25CC06-386B-49A6-BF58-4082AB77D20B}"/>
              </a:ext>
            </a:extLst>
          </p:cNvPr>
          <p:cNvPicPr>
            <a:picLocks noChangeAspect="1"/>
          </p:cNvPicPr>
          <p:nvPr/>
        </p:nvPicPr>
        <p:blipFill>
          <a:blip r:embed="rId4"/>
          <a:stretch>
            <a:fillRect/>
          </a:stretch>
        </p:blipFill>
        <p:spPr>
          <a:xfrm>
            <a:off x="4233305" y="1972164"/>
            <a:ext cx="7615795" cy="3544852"/>
          </a:xfrm>
          <a:prstGeom prst="rect">
            <a:avLst/>
          </a:prstGeom>
        </p:spPr>
      </p:pic>
    </p:spTree>
    <p:extLst>
      <p:ext uri="{BB962C8B-B14F-4D97-AF65-F5344CB8AC3E}">
        <p14:creationId xmlns:p14="http://schemas.microsoft.com/office/powerpoint/2010/main" val="3515870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Mandatory annexes</a:t>
            </a: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
        <p:nvSpPr>
          <p:cNvPr id="5" name="Szövegdoboz 4">
            <a:extLst>
              <a:ext uri="{FF2B5EF4-FFF2-40B4-BE49-F238E27FC236}">
                <a16:creationId xmlns:a16="http://schemas.microsoft.com/office/drawing/2014/main" id="{179276AF-D2DC-13CC-2AAD-AF9A0B64EE28}"/>
              </a:ext>
            </a:extLst>
          </p:cNvPr>
          <p:cNvSpPr txBox="1"/>
          <p:nvPr/>
        </p:nvSpPr>
        <p:spPr>
          <a:xfrm>
            <a:off x="328962" y="1660866"/>
            <a:ext cx="6100762" cy="4659865"/>
          </a:xfrm>
          <a:prstGeom prst="rect">
            <a:avLst/>
          </a:prstGeom>
          <a:noFill/>
        </p:spPr>
        <p:txBody>
          <a:bodyPr wrap="square">
            <a:spAutoFit/>
          </a:bodyPr>
          <a:lstStyle/>
          <a:p>
            <a:pPr>
              <a:lnSpc>
                <a:spcPct val="120000"/>
              </a:lnSpc>
              <a:spcBef>
                <a:spcPts val="600"/>
              </a:spcBef>
            </a:pPr>
            <a:r>
              <a:rPr lang="en-GB" b="1" dirty="0">
                <a:solidFill>
                  <a:srgbClr val="46BEAA"/>
                </a:solidFill>
                <a:effectLst/>
                <a:latin typeface="Arial Nova" panose="020B0504020202020204" pitchFamily="34" charset="0"/>
              </a:rPr>
              <a:t>Coordination and communication project</a:t>
            </a:r>
          </a:p>
          <a:p>
            <a:pPr algn="just">
              <a:lnSpc>
                <a:spcPct val="120000"/>
              </a:lnSpc>
              <a:spcAft>
                <a:spcPts val="800"/>
              </a:spcAft>
            </a:pPr>
            <a:r>
              <a:rPr lang="en-GB" sz="1600" dirty="0">
                <a:effectLst/>
                <a:latin typeface="Arial Nova" panose="020B0504020202020204" pitchFamily="34" charset="0"/>
                <a:ea typeface="Calibri" panose="020F0502020204030204" pitchFamily="34" charset="0"/>
                <a:cs typeface="Calibri" panose="020F0502020204030204" pitchFamily="34" charset="0"/>
              </a:rPr>
              <a:t>Mandatory annexes for the CPP projects are the following:</a:t>
            </a:r>
          </a:p>
          <a:p>
            <a:pPr marL="34290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 – Partners’ declaration of honour (HU or SK or EN)</a:t>
            </a:r>
          </a:p>
          <a:p>
            <a:pPr marL="34290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II – Territorial action plan (HU and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III – Map of the target area (EN) </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 – CV of the key expert(s) (EN)</a:t>
            </a:r>
          </a:p>
          <a:p>
            <a:pPr marL="342900" lvl="0" indent="-342900">
              <a:lnSpc>
                <a:spcPct val="120000"/>
              </a:lnSpc>
              <a:spcAft>
                <a:spcPts val="800"/>
              </a:spcAft>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VIII – De minimis declaration (HU or SK)</a:t>
            </a:r>
          </a:p>
          <a:p>
            <a:pPr>
              <a:lnSpc>
                <a:spcPct val="120000"/>
              </a:lnSpc>
              <a:spcBef>
                <a:spcPts val="600"/>
              </a:spcBef>
            </a:pPr>
            <a:r>
              <a:rPr lang="en-GB" b="1" dirty="0">
                <a:solidFill>
                  <a:srgbClr val="46BEAA"/>
                </a:solidFill>
                <a:effectLst/>
                <a:latin typeface="Arial Nova" panose="020B0504020202020204" pitchFamily="34" charset="0"/>
              </a:rPr>
              <a:t>Non-profit development projects</a:t>
            </a:r>
          </a:p>
          <a:p>
            <a:pPr algn="just">
              <a:lnSpc>
                <a:spcPct val="120000"/>
              </a:lnSpc>
              <a:spcAft>
                <a:spcPts val="800"/>
              </a:spcAft>
            </a:pPr>
            <a:r>
              <a:rPr lang="en-GB" sz="1600" dirty="0">
                <a:effectLst/>
                <a:latin typeface="Arial Nova" panose="020B0504020202020204" pitchFamily="34" charset="0"/>
                <a:ea typeface="Calibri" panose="020F0502020204030204" pitchFamily="34" charset="0"/>
                <a:cs typeface="Calibri" panose="020F0502020204030204" pitchFamily="34" charset="0"/>
              </a:rPr>
              <a:t>Mandatory annexes for the NDP projects are the following:</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 – Partners’ declaration of honour (HU or SK or EN)</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IV – Project part concept (HU and SK)</a:t>
            </a:r>
          </a:p>
          <a:p>
            <a:pPr marL="34290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 – Simplified technical documentation (HU or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 – CV of the key expert(s) (EN)</a:t>
            </a:r>
          </a:p>
          <a:p>
            <a:pPr marL="342900" indent="-342900">
              <a:lnSpc>
                <a:spcPct val="120000"/>
              </a:lnSpc>
              <a:spcAft>
                <a:spcPts val="800"/>
              </a:spcAft>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VIII – De minimis declaration (HU or SK)</a:t>
            </a:r>
          </a:p>
        </p:txBody>
      </p:sp>
    </p:spTree>
    <p:extLst>
      <p:ext uri="{BB962C8B-B14F-4D97-AF65-F5344CB8AC3E}">
        <p14:creationId xmlns:p14="http://schemas.microsoft.com/office/powerpoint/2010/main" val="370176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Mandatory annexes</a:t>
            </a: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
        <p:nvSpPr>
          <p:cNvPr id="5" name="Szövegdoboz 4">
            <a:extLst>
              <a:ext uri="{FF2B5EF4-FFF2-40B4-BE49-F238E27FC236}">
                <a16:creationId xmlns:a16="http://schemas.microsoft.com/office/drawing/2014/main" id="{179276AF-D2DC-13CC-2AAD-AF9A0B64EE28}"/>
              </a:ext>
            </a:extLst>
          </p:cNvPr>
          <p:cNvSpPr txBox="1"/>
          <p:nvPr/>
        </p:nvSpPr>
        <p:spPr>
          <a:xfrm>
            <a:off x="328962" y="1660866"/>
            <a:ext cx="6100762" cy="4693401"/>
          </a:xfrm>
          <a:prstGeom prst="rect">
            <a:avLst/>
          </a:prstGeom>
          <a:noFill/>
        </p:spPr>
        <p:txBody>
          <a:bodyPr wrap="square">
            <a:spAutoFit/>
          </a:bodyPr>
          <a:lstStyle/>
          <a:p>
            <a:pPr>
              <a:lnSpc>
                <a:spcPct val="120000"/>
              </a:lnSpc>
              <a:spcBef>
                <a:spcPts val="600"/>
              </a:spcBef>
            </a:pPr>
            <a:r>
              <a:rPr lang="en-GB" sz="1800" b="1" dirty="0">
                <a:solidFill>
                  <a:srgbClr val="46BEAA"/>
                </a:solidFill>
                <a:effectLst/>
                <a:latin typeface="Arial Nova" panose="020B0504020202020204" pitchFamily="34" charset="0"/>
              </a:rPr>
              <a:t>For-profit development projects</a:t>
            </a:r>
          </a:p>
          <a:p>
            <a:pPr algn="just">
              <a:lnSpc>
                <a:spcPct val="120000"/>
              </a:lnSpc>
              <a:spcAft>
                <a:spcPts val="800"/>
              </a:spcAft>
            </a:pPr>
            <a:r>
              <a:rPr lang="en-GB" sz="1600" dirty="0">
                <a:effectLst/>
                <a:latin typeface="Arial Nova" panose="020B0504020202020204" pitchFamily="34" charset="0"/>
                <a:ea typeface="Calibri" panose="020F0502020204030204" pitchFamily="34" charset="0"/>
                <a:cs typeface="Calibri" panose="020F0502020204030204" pitchFamily="34" charset="0"/>
              </a:rPr>
              <a:t>Mandatory annexes for the FDP projects are the following:</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 – Partners’ declaration of honour (HU or SK or EN)</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 – Business plan (HU and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 – Simplified technical documentation (HU or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VIII – De minimis declaration (HU or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IX – Test of undertaking in difficulty (HU or SK)</a:t>
            </a:r>
          </a:p>
          <a:p>
            <a:pPr marL="342900" lvl="0" indent="-342900">
              <a:lnSpc>
                <a:spcPct val="120000"/>
              </a:lnSpc>
              <a:spcAft>
                <a:spcPts val="800"/>
              </a:spcAft>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X – Financial reports (HU or SK)</a:t>
            </a:r>
          </a:p>
          <a:p>
            <a:pPr>
              <a:lnSpc>
                <a:spcPct val="120000"/>
              </a:lnSpc>
              <a:spcBef>
                <a:spcPts val="600"/>
              </a:spcBef>
            </a:pPr>
            <a:r>
              <a:rPr lang="en-GB" sz="1800" b="1" dirty="0">
                <a:solidFill>
                  <a:srgbClr val="46BEAA"/>
                </a:solidFill>
                <a:effectLst/>
                <a:latin typeface="Arial Nova" panose="020B0504020202020204" pitchFamily="34" charset="0"/>
              </a:rPr>
              <a:t>Marketing and capitalization project</a:t>
            </a:r>
          </a:p>
          <a:p>
            <a:pPr algn="just">
              <a:lnSpc>
                <a:spcPct val="120000"/>
              </a:lnSpc>
              <a:spcAft>
                <a:spcPts val="800"/>
              </a:spcAft>
            </a:pPr>
            <a:r>
              <a:rPr lang="en-GB" sz="1600" dirty="0">
                <a:effectLst/>
                <a:latin typeface="Arial Nova" panose="020B0504020202020204" pitchFamily="34" charset="0"/>
                <a:ea typeface="Calibri" panose="020F0502020204030204" pitchFamily="34" charset="0"/>
                <a:cs typeface="Calibri" panose="020F0502020204030204" pitchFamily="34" charset="0"/>
              </a:rPr>
              <a:t>Mandatory annexes for the FDP projects are the following:</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 – Partners’ declaration of honour (HU or SK or EN)</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IV – Project part concept (HU and SK)</a:t>
            </a:r>
          </a:p>
          <a:p>
            <a:pPr marL="342900" lvl="0" indent="-342900">
              <a:lnSpc>
                <a:spcPct val="120000"/>
              </a:lnSpc>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 – CV of the key expert (EN)</a:t>
            </a:r>
          </a:p>
          <a:p>
            <a:pPr marL="342900" indent="-342900">
              <a:lnSpc>
                <a:spcPct val="120000"/>
              </a:lnSpc>
              <a:spcAft>
                <a:spcPts val="800"/>
              </a:spcAft>
              <a:buFont typeface="Symbol" panose="05050102010706020507" pitchFamily="18" charset="2"/>
              <a:buChar char=""/>
            </a:pPr>
            <a:r>
              <a:rPr lang="en-GB" sz="1600" dirty="0">
                <a:effectLst/>
                <a:latin typeface="Arial Nova" panose="020B0504020202020204" pitchFamily="34" charset="0"/>
                <a:ea typeface="Calibri" panose="020F0502020204030204" pitchFamily="34" charset="0"/>
                <a:cs typeface="Calibri" panose="020F0502020204030204" pitchFamily="34" charset="0"/>
              </a:rPr>
              <a:t>ANNEX VII – De minimis declaration </a:t>
            </a:r>
            <a:r>
              <a:rPr lang="en-GB" sz="1800" dirty="0">
                <a:effectLst/>
                <a:latin typeface="Arial Nova" panose="020B0504020202020204" pitchFamily="34" charset="0"/>
                <a:ea typeface="Calibri" panose="020F0502020204030204" pitchFamily="34" charset="0"/>
                <a:cs typeface="Calibri" panose="020F0502020204030204" pitchFamily="34" charset="0"/>
              </a:rPr>
              <a:t>(HU or SK)</a:t>
            </a:r>
          </a:p>
        </p:txBody>
      </p:sp>
    </p:spTree>
    <p:extLst>
      <p:ext uri="{BB962C8B-B14F-4D97-AF65-F5344CB8AC3E}">
        <p14:creationId xmlns:p14="http://schemas.microsoft.com/office/powerpoint/2010/main" val="4237168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Submission</a:t>
            </a: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
        <p:nvSpPr>
          <p:cNvPr id="5" name="Szövegdoboz 4">
            <a:extLst>
              <a:ext uri="{FF2B5EF4-FFF2-40B4-BE49-F238E27FC236}">
                <a16:creationId xmlns:a16="http://schemas.microsoft.com/office/drawing/2014/main" id="{5BA2E9FE-A7A4-F31C-DD39-5434082D2F13}"/>
              </a:ext>
            </a:extLst>
          </p:cNvPr>
          <p:cNvSpPr txBox="1"/>
          <p:nvPr/>
        </p:nvSpPr>
        <p:spPr>
          <a:xfrm>
            <a:off x="328962" y="1796383"/>
            <a:ext cx="6100762" cy="1058560"/>
          </a:xfrm>
          <a:prstGeom prst="rect">
            <a:avLst/>
          </a:prstGeom>
          <a:noFill/>
        </p:spPr>
        <p:txBody>
          <a:bodyPr wrap="square">
            <a:spAutoFit/>
          </a:bodyPr>
          <a:lstStyle/>
          <a:p>
            <a:pPr>
              <a:lnSpc>
                <a:spcPct val="120000"/>
              </a:lnSpc>
              <a:spcAft>
                <a:spcPts val="800"/>
              </a:spcAft>
            </a:pPr>
            <a:r>
              <a:rPr lang="en-GB" sz="1800" dirty="0">
                <a:effectLst/>
                <a:latin typeface="Arial Nova" panose="020B0504020202020204" pitchFamily="34" charset="0"/>
                <a:ea typeface="Calibri" panose="020F0502020204030204" pitchFamily="34" charset="0"/>
                <a:cs typeface="Calibri" panose="020F0502020204030204" pitchFamily="34" charset="0"/>
              </a:rPr>
              <a:t>The Call is divided into two parts with different identification numbers. Lead applicants must submit their project proposals as follows:</a:t>
            </a:r>
          </a:p>
        </p:txBody>
      </p:sp>
      <p:pic>
        <p:nvPicPr>
          <p:cNvPr id="9" name="Kép 8">
            <a:extLst>
              <a:ext uri="{FF2B5EF4-FFF2-40B4-BE49-F238E27FC236}">
                <a16:creationId xmlns:a16="http://schemas.microsoft.com/office/drawing/2014/main" id="{84B45B46-79F6-829C-1964-F5B7B8E9F526}"/>
              </a:ext>
            </a:extLst>
          </p:cNvPr>
          <p:cNvPicPr>
            <a:picLocks noChangeAspect="1"/>
          </p:cNvPicPr>
          <p:nvPr/>
        </p:nvPicPr>
        <p:blipFill>
          <a:blip r:embed="rId4"/>
          <a:stretch>
            <a:fillRect/>
          </a:stretch>
        </p:blipFill>
        <p:spPr>
          <a:xfrm>
            <a:off x="328962" y="2952750"/>
            <a:ext cx="5476875" cy="2533650"/>
          </a:xfrm>
          <a:prstGeom prst="rect">
            <a:avLst/>
          </a:prstGeom>
        </p:spPr>
      </p:pic>
    </p:spTree>
    <p:extLst>
      <p:ext uri="{BB962C8B-B14F-4D97-AF65-F5344CB8AC3E}">
        <p14:creationId xmlns:p14="http://schemas.microsoft.com/office/powerpoint/2010/main" val="3732123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Submission</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4" y="1818486"/>
            <a:ext cx="6043261" cy="4290601"/>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Font typeface="Wingdings" panose="05000000000000000000" pitchFamily="2" charset="2"/>
              <a:buChar char="Ø"/>
            </a:pPr>
            <a:r>
              <a:rPr lang="en-US" sz="1600" dirty="0">
                <a:latin typeface="Arial Nova" panose="020B0504020202020204" pitchFamily="34" charset="0"/>
              </a:rPr>
              <a:t>Online Application form must be filled in in English</a:t>
            </a:r>
          </a:p>
          <a:p>
            <a:pPr marL="361950" indent="-361950">
              <a:lnSpc>
                <a:spcPct val="150000"/>
              </a:lnSpc>
              <a:buFont typeface="Wingdings" panose="05000000000000000000" pitchFamily="2" charset="2"/>
              <a:buChar char="Ø"/>
            </a:pPr>
            <a:r>
              <a:rPr lang="en-US" sz="1600" dirty="0">
                <a:latin typeface="Arial Nova" panose="020B0504020202020204" pitchFamily="34" charset="0"/>
              </a:rPr>
              <a:t>Call open date:		20/06/2024</a:t>
            </a:r>
          </a:p>
          <a:p>
            <a:pPr marL="361950" indent="-361950">
              <a:lnSpc>
                <a:spcPct val="150000"/>
              </a:lnSpc>
              <a:buFont typeface="Wingdings" panose="05000000000000000000" pitchFamily="2" charset="2"/>
              <a:buChar char="Ø"/>
            </a:pPr>
            <a:r>
              <a:rPr lang="en-US" sz="1600" dirty="0">
                <a:latin typeface="Arial Nova" panose="020B0504020202020204" pitchFamily="34" charset="0"/>
              </a:rPr>
              <a:t>Call end date: 		20/12/2024 | 15:00</a:t>
            </a:r>
          </a:p>
          <a:p>
            <a:pPr marL="361950" indent="-361950">
              <a:lnSpc>
                <a:spcPct val="150000"/>
              </a:lnSpc>
              <a:buFont typeface="Wingdings" panose="05000000000000000000" pitchFamily="2" charset="2"/>
              <a:buChar char="Ø"/>
            </a:pPr>
            <a:r>
              <a:rPr lang="en-US" sz="1600" dirty="0">
                <a:latin typeface="Arial Nova" panose="020B0504020202020204" pitchFamily="34" charset="0"/>
              </a:rPr>
              <a:t>ERDF allocation:	32,710,280 EUR</a:t>
            </a:r>
          </a:p>
          <a:p>
            <a:pPr marL="361950" indent="-361950">
              <a:lnSpc>
                <a:spcPct val="150000"/>
              </a:lnSpc>
              <a:buFont typeface="Wingdings" panose="05000000000000000000" pitchFamily="2" charset="2"/>
              <a:buChar char="Ø"/>
            </a:pPr>
            <a:r>
              <a:rPr lang="en-US" sz="1600" dirty="0">
                <a:latin typeface="Arial Nova" panose="020B0504020202020204" pitchFamily="34" charset="0"/>
              </a:rPr>
              <a:t>Est. number of awarded TAPs: 8-10 pcs</a:t>
            </a:r>
          </a:p>
          <a:p>
            <a:endParaRPr lang="en-US" sz="1600" dirty="0">
              <a:latin typeface="Arial Nova" panose="020B0504020202020204" pitchFamily="34" charset="0"/>
            </a:endParaRPr>
          </a:p>
          <a:p>
            <a:endParaRPr lang="en-US" sz="1600"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Tree>
    <p:extLst>
      <p:ext uri="{BB962C8B-B14F-4D97-AF65-F5344CB8AC3E}">
        <p14:creationId xmlns:p14="http://schemas.microsoft.com/office/powerpoint/2010/main" val="3308405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Assessment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5" y="1818486"/>
            <a:ext cx="5871810" cy="483948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Font typeface="Wingdings" panose="05000000000000000000" pitchFamily="2" charset="2"/>
              <a:buChar char="Ø"/>
            </a:pPr>
            <a:r>
              <a:rPr lang="en-GB" sz="1600" dirty="0">
                <a:latin typeface="Arial Nova" panose="020B0504020202020204" pitchFamily="34" charset="0"/>
              </a:rPr>
              <a:t>As a first step, the quality assessment of the CCP projects submitted for part HUSK/2401/01 is carried out. </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The CCP projects will be evaluated against the criteria listed in the quality assessment grids published as part of the Call for proposals defined for the HUSK/2401/01 part. </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The total score can be between 0 and 100. </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The assessment is divided into three parts:</a:t>
            </a:r>
          </a:p>
          <a:p>
            <a:pPr marL="0" indent="0">
              <a:lnSpc>
                <a:spcPct val="150000"/>
              </a:lnSpc>
              <a:buNone/>
            </a:pPr>
            <a:r>
              <a:rPr lang="en-GB" sz="1600" dirty="0">
                <a:latin typeface="Arial Nova" panose="020B0504020202020204" pitchFamily="34" charset="0"/>
              </a:rPr>
              <a:t>	a) strategic assessment (35 points),</a:t>
            </a:r>
          </a:p>
          <a:p>
            <a:pPr marL="0" indent="0">
              <a:lnSpc>
                <a:spcPct val="150000"/>
              </a:lnSpc>
              <a:buNone/>
            </a:pPr>
            <a:r>
              <a:rPr lang="en-GB" sz="1600" dirty="0">
                <a:latin typeface="Arial Nova" panose="020B0504020202020204" pitchFamily="34" charset="0"/>
              </a:rPr>
              <a:t>	b) territorial assessment (15 points),</a:t>
            </a:r>
          </a:p>
          <a:p>
            <a:pPr marL="0" indent="0">
              <a:lnSpc>
                <a:spcPct val="150000"/>
              </a:lnSpc>
              <a:buNone/>
            </a:pPr>
            <a:r>
              <a:rPr lang="en-GB" sz="1600" dirty="0">
                <a:latin typeface="Arial Nova" panose="020B0504020202020204" pitchFamily="34" charset="0"/>
              </a:rPr>
              <a:t>	c) sectoral assessment (50 points).</a:t>
            </a:r>
          </a:p>
          <a:p>
            <a:pPr marL="361950" indent="-361950">
              <a:lnSpc>
                <a:spcPct val="150000"/>
              </a:lnSpc>
              <a:buFont typeface="Wingdings" panose="05000000000000000000" pitchFamily="2" charset="2"/>
              <a:buChar char="Ø"/>
            </a:pPr>
            <a:endParaRPr lang="en-US" sz="1600"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Tree>
    <p:extLst>
      <p:ext uri="{BB962C8B-B14F-4D97-AF65-F5344CB8AC3E}">
        <p14:creationId xmlns:p14="http://schemas.microsoft.com/office/powerpoint/2010/main" val="2122922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Assessment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5" y="1818486"/>
            <a:ext cx="5871810" cy="4839489"/>
          </a:xfrm>
          <a:prstGeom prst="rect">
            <a:avLst/>
          </a:prstGeom>
        </p:spPr>
        <p:txBody>
          <a:bodyPr numCol="1" spcCol="36000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Font typeface="Wingdings" panose="05000000000000000000" pitchFamily="2" charset="2"/>
              <a:buChar char="Ø"/>
            </a:pPr>
            <a:r>
              <a:rPr lang="en-GB" sz="1600" dirty="0">
                <a:latin typeface="Arial Nova" panose="020B0504020202020204" pitchFamily="34" charset="0"/>
              </a:rPr>
              <a:t>The final score is the sum of the average scores from each part of the quality assessment.</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If the submitted application does not reach the 60% of the maximum score in the strategic and territorial assessment, the application will not be forwarded to the sectoral assessment. </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If the submitted application does not reach 65% of the maximum score in the quality assessment, the project will be rejected without consideration.</a:t>
            </a:r>
          </a:p>
          <a:p>
            <a:pPr marL="361950" indent="-361950">
              <a:lnSpc>
                <a:spcPct val="150000"/>
              </a:lnSpc>
              <a:buFont typeface="Wingdings" panose="05000000000000000000" pitchFamily="2" charset="2"/>
              <a:buChar char="Ø"/>
            </a:pPr>
            <a:r>
              <a:rPr lang="en-GB" sz="1600" dirty="0">
                <a:latin typeface="Arial Nova" panose="020B0504020202020204" pitchFamily="34" charset="0"/>
              </a:rPr>
              <a:t>CCP projects grouped into the following categories:</a:t>
            </a:r>
          </a:p>
          <a:p>
            <a:pPr marL="800100" lvl="1" indent="-342900">
              <a:lnSpc>
                <a:spcPct val="150000"/>
              </a:lnSpc>
              <a:buFont typeface="+mj-lt"/>
              <a:buAutoNum type="alphaLcParenR"/>
            </a:pPr>
            <a:r>
              <a:rPr lang="en-GB" sz="1200" dirty="0">
                <a:latin typeface="Arial Nova" panose="020B0504020202020204" pitchFamily="34" charset="0"/>
              </a:rPr>
              <a:t>projects proposed for approval,</a:t>
            </a:r>
          </a:p>
          <a:p>
            <a:pPr marL="800100" lvl="1" indent="-342900">
              <a:lnSpc>
                <a:spcPct val="150000"/>
              </a:lnSpc>
              <a:buFont typeface="+mj-lt"/>
              <a:buAutoNum type="alphaLcParenR"/>
            </a:pPr>
            <a:r>
              <a:rPr lang="en-GB" sz="1200" dirty="0">
                <a:latin typeface="Arial Nova" panose="020B0504020202020204" pitchFamily="34" charset="0"/>
              </a:rPr>
              <a:t>projects proposed for approval with condition,</a:t>
            </a:r>
          </a:p>
          <a:p>
            <a:pPr marL="800100" lvl="1" indent="-342900">
              <a:lnSpc>
                <a:spcPct val="150000"/>
              </a:lnSpc>
              <a:buFont typeface="+mj-lt"/>
              <a:buAutoNum type="alphaLcParenR"/>
            </a:pPr>
            <a:r>
              <a:rPr lang="en-GB" sz="1200" dirty="0">
                <a:latin typeface="Arial Nova" panose="020B0504020202020204" pitchFamily="34" charset="0"/>
              </a:rPr>
              <a:t>projects proposed to be put on the reserve list,</a:t>
            </a:r>
          </a:p>
          <a:p>
            <a:pPr marL="800100" lvl="1" indent="-342900">
              <a:lnSpc>
                <a:spcPct val="150000"/>
              </a:lnSpc>
              <a:buFont typeface="+mj-lt"/>
              <a:buAutoNum type="alphaLcParenR"/>
            </a:pPr>
            <a:r>
              <a:rPr lang="en-GB" sz="1200" dirty="0">
                <a:latin typeface="Arial Nova" panose="020B0504020202020204" pitchFamily="34" charset="0"/>
              </a:rPr>
              <a:t>project proposed to be rejected due to insufficient funds,</a:t>
            </a:r>
          </a:p>
          <a:p>
            <a:pPr marL="800100" lvl="1" indent="-342900">
              <a:lnSpc>
                <a:spcPct val="150000"/>
              </a:lnSpc>
              <a:buFont typeface="+mj-lt"/>
              <a:buAutoNum type="alphaLcParenR"/>
            </a:pPr>
            <a:r>
              <a:rPr lang="en-GB" sz="1200" dirty="0">
                <a:latin typeface="Arial Nova" panose="020B0504020202020204" pitchFamily="34" charset="0"/>
              </a:rPr>
              <a:t>projects proposed to be rejected due to not reaching the minimum threshold of scores. </a:t>
            </a: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Tree>
    <p:extLst>
      <p:ext uri="{BB962C8B-B14F-4D97-AF65-F5344CB8AC3E}">
        <p14:creationId xmlns:p14="http://schemas.microsoft.com/office/powerpoint/2010/main" val="3439738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Assessment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5" y="1818486"/>
            <a:ext cx="5871810" cy="483948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Font typeface="Wingdings" panose="05000000000000000000" pitchFamily="2" charset="2"/>
              <a:buChar char="Ø"/>
            </a:pPr>
            <a:endParaRPr lang="en-GB" sz="1200"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
        <p:nvSpPr>
          <p:cNvPr id="9" name="Szövegdoboz 8">
            <a:extLst>
              <a:ext uri="{FF2B5EF4-FFF2-40B4-BE49-F238E27FC236}">
                <a16:creationId xmlns:a16="http://schemas.microsoft.com/office/drawing/2014/main" id="{3E320C1A-BA8F-A77E-8724-B5C97D91F4F8}"/>
              </a:ext>
            </a:extLst>
          </p:cNvPr>
          <p:cNvSpPr txBox="1"/>
          <p:nvPr/>
        </p:nvSpPr>
        <p:spPr>
          <a:xfrm>
            <a:off x="328962" y="1922169"/>
            <a:ext cx="6100762" cy="4025526"/>
          </a:xfrm>
          <a:prstGeom prst="rect">
            <a:avLst/>
          </a:prstGeom>
          <a:noFill/>
        </p:spPr>
        <p:txBody>
          <a:bodyPr wrap="square">
            <a:spAutoFit/>
          </a:bodyPr>
          <a:lstStyle/>
          <a:p>
            <a:pPr marL="285750" indent="-285750">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In the second-round sectoral assessors evaluate only projects submitted for part HUSK/2401/02 </a:t>
            </a:r>
          </a:p>
          <a:p>
            <a:pPr marL="285750" indent="-285750">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that were associated with the CCP projects proposed for approval, approval with conditions or put on the reserve list.</a:t>
            </a:r>
          </a:p>
          <a:p>
            <a:pPr marL="285750" indent="-285750">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The projects will be evaluated against the criteria listed in the quality assessment grids published as part of the Call for proposals</a:t>
            </a:r>
          </a:p>
          <a:p>
            <a:pPr marL="285750" indent="-285750">
              <a:lnSpc>
                <a:spcPct val="120000"/>
              </a:lnSpc>
              <a:spcAft>
                <a:spcPts val="800"/>
              </a:spcAft>
              <a:buFont typeface="Wingdings" panose="05000000000000000000" pitchFamily="2" charset="2"/>
              <a:buChar char="Ø"/>
            </a:pPr>
            <a:r>
              <a:rPr lang="en-GB" sz="1800" dirty="0">
                <a:effectLst/>
                <a:latin typeface="Arial Nova" panose="020B0504020202020204" pitchFamily="34" charset="0"/>
                <a:ea typeface="Calibri" panose="020F0502020204030204" pitchFamily="34" charset="0"/>
                <a:cs typeface="Calibri" panose="020F0502020204030204" pitchFamily="34" charset="0"/>
              </a:rPr>
              <a:t>The sectoral assessors evaluate the fulfilment of each criterion on a qualitative basis, providing textual justifications. </a:t>
            </a:r>
          </a:p>
        </p:txBody>
      </p:sp>
    </p:spTree>
    <p:extLst>
      <p:ext uri="{BB962C8B-B14F-4D97-AF65-F5344CB8AC3E}">
        <p14:creationId xmlns:p14="http://schemas.microsoft.com/office/powerpoint/2010/main" val="408297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1503" y="442588"/>
            <a:ext cx="5639289" cy="725487"/>
          </a:xfrm>
          <a:prstGeom prst="rect">
            <a:avLst/>
          </a:prstGeom>
        </p:spPr>
      </p:pic>
      <p:sp>
        <p:nvSpPr>
          <p:cNvPr id="5" name="Szövegdoboz 4">
            <a:extLst>
              <a:ext uri="{FF2B5EF4-FFF2-40B4-BE49-F238E27FC236}">
                <a16:creationId xmlns:a16="http://schemas.microsoft.com/office/drawing/2014/main" id="{21F70A91-00F6-1751-FE63-DF4EBAF09393}"/>
              </a:ext>
            </a:extLst>
          </p:cNvPr>
          <p:cNvSpPr txBox="1"/>
          <p:nvPr/>
        </p:nvSpPr>
        <p:spPr>
          <a:xfrm>
            <a:off x="5069903" y="2169947"/>
            <a:ext cx="6834804" cy="3596626"/>
          </a:xfrm>
          <a:prstGeom prst="rect">
            <a:avLst/>
          </a:prstGeom>
          <a:noFill/>
        </p:spPr>
        <p:txBody>
          <a:bodyPr wrap="square">
            <a:spAutoFit/>
          </a:bodyPr>
          <a:lstStyle/>
          <a:p>
            <a:pPr>
              <a:lnSpc>
                <a:spcPct val="120000"/>
              </a:lnSpc>
              <a:spcAft>
                <a:spcPts val="800"/>
              </a:spcAft>
            </a:pPr>
            <a:r>
              <a:rPr lang="en-GB" sz="2400" dirty="0">
                <a:effectLst/>
                <a:latin typeface="Arial Nova" panose="020B0504020202020204" pitchFamily="34" charset="0"/>
                <a:ea typeface="Calibri" panose="020F0502020204030204" pitchFamily="34" charset="0"/>
                <a:cs typeface="Calibri" panose="020F0502020204030204" pitchFamily="34" charset="0"/>
              </a:rPr>
              <a:t>The action primarily aims to support </a:t>
            </a:r>
            <a:r>
              <a:rPr lang="en-GB" sz="2400" b="1" dirty="0">
                <a:effectLst/>
                <a:latin typeface="Arial Nova" panose="020B0504020202020204" pitchFamily="34" charset="0"/>
                <a:ea typeface="Calibri" panose="020F0502020204030204" pitchFamily="34" charset="0"/>
                <a:cs typeface="Calibri" panose="020F0502020204030204" pitchFamily="34" charset="0"/>
              </a:rPr>
              <a:t>tourist attractions </a:t>
            </a:r>
            <a:r>
              <a:rPr lang="en-GB" sz="2400" dirty="0">
                <a:effectLst/>
                <a:latin typeface="Arial Nova" panose="020B0504020202020204" pitchFamily="34" charset="0"/>
                <a:ea typeface="Calibri" panose="020F0502020204030204" pitchFamily="34" charset="0"/>
                <a:cs typeface="Calibri" panose="020F0502020204030204" pitchFamily="34" charset="0"/>
              </a:rPr>
              <a:t>in field of sustainable-, green-, thematic- and MICE (Meetings, Incentives, Conferencing, Exhibitions) tourism that minimise the impact on the environment and </a:t>
            </a:r>
            <a:r>
              <a:rPr lang="en-GB" sz="2400" b="1" dirty="0">
                <a:effectLst/>
                <a:latin typeface="Arial Nova" panose="020B0504020202020204" pitchFamily="34" charset="0"/>
                <a:ea typeface="Calibri" panose="020F0502020204030204" pitchFamily="34" charset="0"/>
                <a:cs typeface="Calibri" panose="020F0502020204030204" pitchFamily="34" charset="0"/>
              </a:rPr>
              <a:t>improve </a:t>
            </a:r>
            <a:r>
              <a:rPr lang="en-GB" sz="2400" b="1" dirty="0">
                <a:latin typeface="Arial Nova" panose="020B0504020202020204" pitchFamily="34" charset="0"/>
                <a:ea typeface="Calibri" panose="020F0502020204030204" pitchFamily="34" charset="0"/>
                <a:cs typeface="Calibri" panose="020F0502020204030204" pitchFamily="34" charset="0"/>
              </a:rPr>
              <a:t>relevant market-based services </a:t>
            </a:r>
            <a:r>
              <a:rPr lang="en-GB" sz="2400" dirty="0">
                <a:latin typeface="Arial Nova" panose="020B0504020202020204" pitchFamily="34" charset="0"/>
                <a:ea typeface="Calibri" panose="020F0502020204030204" pitchFamily="34" charset="0"/>
                <a:cs typeface="Calibri" panose="020F0502020204030204" pitchFamily="34" charset="0"/>
              </a:rPr>
              <a:t>provided by local enterprises to </a:t>
            </a:r>
            <a:r>
              <a:rPr lang="en-GB" sz="2400" dirty="0">
                <a:effectLst/>
                <a:latin typeface="Arial Nova" panose="020B0504020202020204" pitchFamily="34" charset="0"/>
                <a:ea typeface="Calibri" panose="020F0502020204030204" pitchFamily="34" charset="0"/>
                <a:cs typeface="Calibri" panose="020F0502020204030204" pitchFamily="34" charset="0"/>
              </a:rPr>
              <a:t>maintain the well-being of the local communities.</a:t>
            </a:r>
          </a:p>
        </p:txBody>
      </p:sp>
      <p:pic>
        <p:nvPicPr>
          <p:cNvPr id="7" name="Kép 6">
            <a:extLst>
              <a:ext uri="{FF2B5EF4-FFF2-40B4-BE49-F238E27FC236}">
                <a16:creationId xmlns:a16="http://schemas.microsoft.com/office/drawing/2014/main" id="{B52E86E6-C8B1-738D-517A-EFA9E839966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
            <a:ext cx="4782611" cy="6768445"/>
          </a:xfrm>
          <a:prstGeom prst="rect">
            <a:avLst/>
          </a:prstGeom>
        </p:spPr>
      </p:pic>
      <p:pic>
        <p:nvPicPr>
          <p:cNvPr id="9" name="Kép 8">
            <a:extLst>
              <a:ext uri="{FF2B5EF4-FFF2-40B4-BE49-F238E27FC236}">
                <a16:creationId xmlns:a16="http://schemas.microsoft.com/office/drawing/2014/main" id="{DDFCED52-BA5C-DB28-12BC-CCCD5D0538A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1"/>
            <a:ext cx="4835691" cy="6768445"/>
          </a:xfrm>
          <a:prstGeom prst="rect">
            <a:avLst/>
          </a:prstGeom>
        </p:spPr>
      </p:pic>
    </p:spTree>
    <p:extLst>
      <p:ext uri="{BB962C8B-B14F-4D97-AF65-F5344CB8AC3E}">
        <p14:creationId xmlns:p14="http://schemas.microsoft.com/office/powerpoint/2010/main" val="238702858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Assessment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5" y="1818486"/>
            <a:ext cx="5871810" cy="483948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Font typeface="Wingdings" panose="05000000000000000000" pitchFamily="2" charset="2"/>
              <a:buChar char="Ø"/>
            </a:pPr>
            <a:endParaRPr lang="en-GB" sz="1200"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
        <p:nvSpPr>
          <p:cNvPr id="9" name="Szövegdoboz 8">
            <a:extLst>
              <a:ext uri="{FF2B5EF4-FFF2-40B4-BE49-F238E27FC236}">
                <a16:creationId xmlns:a16="http://schemas.microsoft.com/office/drawing/2014/main" id="{3E320C1A-BA8F-A77E-8724-B5C97D91F4F8}"/>
              </a:ext>
            </a:extLst>
          </p:cNvPr>
          <p:cNvSpPr txBox="1"/>
          <p:nvPr/>
        </p:nvSpPr>
        <p:spPr>
          <a:xfrm>
            <a:off x="328962" y="1922169"/>
            <a:ext cx="6100762" cy="2636171"/>
          </a:xfrm>
          <a:prstGeom prst="rect">
            <a:avLst/>
          </a:prstGeom>
          <a:noFill/>
        </p:spPr>
        <p:txBody>
          <a:bodyPr wrap="square">
            <a:spAutoFit/>
          </a:bodyPr>
          <a:lstStyle/>
          <a:p>
            <a:pPr>
              <a:lnSpc>
                <a:spcPct val="150000"/>
              </a:lnSpc>
              <a:spcAft>
                <a:spcPts val="800"/>
              </a:spcAft>
            </a:pPr>
            <a:r>
              <a:rPr lang="en-GB" sz="1800" dirty="0">
                <a:effectLst/>
                <a:latin typeface="Arial Nova" panose="020B0504020202020204" pitchFamily="34" charset="0"/>
                <a:ea typeface="Calibri" panose="020F0502020204030204" pitchFamily="34" charset="0"/>
                <a:cs typeface="Calibri" panose="020F0502020204030204" pitchFamily="34" charset="0"/>
              </a:rPr>
              <a:t>Projects will be classified into the following categories:</a:t>
            </a:r>
          </a:p>
          <a:p>
            <a:pPr marL="342900" lvl="0" indent="-342900">
              <a:lnSpc>
                <a:spcPct val="150000"/>
              </a:lnSpc>
              <a:buFont typeface="+mj-lt"/>
              <a:buAutoNum type="alphaLcParenR"/>
            </a:pPr>
            <a:r>
              <a:rPr lang="en-GB" sz="1800" dirty="0">
                <a:effectLst/>
                <a:latin typeface="Arial Nova" panose="020B0504020202020204" pitchFamily="34" charset="0"/>
                <a:ea typeface="Calibri" panose="020F0502020204030204" pitchFamily="34" charset="0"/>
                <a:cs typeface="Calibri" panose="020F0502020204030204" pitchFamily="34" charset="0"/>
              </a:rPr>
              <a:t>projects proposed for approval,</a:t>
            </a:r>
          </a:p>
          <a:p>
            <a:pPr marL="342900" lvl="0" indent="-342900">
              <a:lnSpc>
                <a:spcPct val="150000"/>
              </a:lnSpc>
              <a:buFont typeface="+mj-lt"/>
              <a:buAutoNum type="alphaLcParenR"/>
            </a:pPr>
            <a:r>
              <a:rPr lang="en-GB" sz="1800" dirty="0">
                <a:effectLst/>
                <a:latin typeface="Arial Nova" panose="020B0504020202020204" pitchFamily="34" charset="0"/>
                <a:ea typeface="Calibri" panose="020F0502020204030204" pitchFamily="34" charset="0"/>
                <a:cs typeface="Calibri" panose="020F0502020204030204" pitchFamily="34" charset="0"/>
              </a:rPr>
              <a:t>projects proposed for approval with condition,</a:t>
            </a:r>
          </a:p>
          <a:p>
            <a:pPr marL="342900" lvl="0" indent="-342900">
              <a:lnSpc>
                <a:spcPct val="150000"/>
              </a:lnSpc>
              <a:buFont typeface="+mj-lt"/>
              <a:buAutoNum type="alphaLcParenR"/>
            </a:pPr>
            <a:r>
              <a:rPr lang="en-GB" sz="1800" dirty="0">
                <a:effectLst/>
                <a:latin typeface="Arial Nova" panose="020B0504020202020204" pitchFamily="34" charset="0"/>
                <a:ea typeface="Calibri" panose="020F0502020204030204" pitchFamily="34" charset="0"/>
                <a:cs typeface="Calibri" panose="020F0502020204030204" pitchFamily="34" charset="0"/>
              </a:rPr>
              <a:t>projects proposed for re-submission,</a:t>
            </a:r>
          </a:p>
          <a:p>
            <a:pPr marL="342900" lvl="0" indent="-342900">
              <a:lnSpc>
                <a:spcPct val="150000"/>
              </a:lnSpc>
              <a:spcAft>
                <a:spcPts val="800"/>
              </a:spcAft>
              <a:buFont typeface="+mj-lt"/>
              <a:buAutoNum type="alphaLcParenR"/>
            </a:pPr>
            <a:r>
              <a:rPr lang="en-GB" sz="1800" dirty="0">
                <a:effectLst/>
                <a:latin typeface="Arial Nova" panose="020B0504020202020204" pitchFamily="34" charset="0"/>
                <a:ea typeface="Calibri" panose="020F0502020204030204" pitchFamily="34" charset="0"/>
                <a:cs typeface="Calibri" panose="020F0502020204030204" pitchFamily="34" charset="0"/>
              </a:rPr>
              <a:t>projects proposed to be rejected due to qualitative reasons. </a:t>
            </a:r>
          </a:p>
        </p:txBody>
      </p:sp>
    </p:spTree>
    <p:extLst>
      <p:ext uri="{BB962C8B-B14F-4D97-AF65-F5344CB8AC3E}">
        <p14:creationId xmlns:p14="http://schemas.microsoft.com/office/powerpoint/2010/main" val="1838011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1103063"/>
            <a:ext cx="6043262" cy="771489"/>
          </a:xfrm>
        </p:spPr>
        <p:txBody>
          <a:bodyPr>
            <a:normAutofit/>
          </a:bodyPr>
          <a:lstStyle/>
          <a:p>
            <a:r>
              <a:rPr lang="en-GB" sz="2400" dirty="0">
                <a:solidFill>
                  <a:srgbClr val="003399"/>
                </a:solidFill>
                <a:latin typeface="Bahnschrift SemiBold SemiConden" panose="020B0502040204020203" pitchFamily="34" charset="0"/>
              </a:rPr>
              <a:t>Technical support</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5" y="1818486"/>
            <a:ext cx="6433786" cy="483948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latin typeface="Arial Nova" panose="020B0504020202020204" pitchFamily="34" charset="0"/>
              </a:rPr>
              <a:t>Silvester Holop</a:t>
            </a:r>
          </a:p>
          <a:p>
            <a:pPr marL="0" indent="0">
              <a:lnSpc>
                <a:spcPct val="110000"/>
              </a:lnSpc>
              <a:buNone/>
            </a:pPr>
            <a:r>
              <a:rPr lang="en-US" sz="1600" dirty="0">
                <a:latin typeface="Arial Nova" panose="020B0504020202020204" pitchFamily="34" charset="0"/>
                <a:hlinkClick r:id="rId2"/>
              </a:rPr>
              <a:t>szholop@skhu.eu</a:t>
            </a:r>
            <a:endParaRPr lang="en-US" sz="1600" dirty="0">
              <a:latin typeface="Arial Nova" panose="020B0504020202020204" pitchFamily="34" charset="0"/>
            </a:endParaRPr>
          </a:p>
          <a:p>
            <a:pPr marL="0" indent="0">
              <a:lnSpc>
                <a:spcPct val="110000"/>
              </a:lnSpc>
              <a:buNone/>
            </a:pPr>
            <a:r>
              <a:rPr lang="en-US" sz="1600" dirty="0">
                <a:latin typeface="Arial Nova" panose="020B0504020202020204" pitchFamily="34" charset="0"/>
              </a:rPr>
              <a:t>+36 30 835 8546</a:t>
            </a:r>
          </a:p>
          <a:p>
            <a:pPr marL="0" indent="0">
              <a:lnSpc>
                <a:spcPct val="160000"/>
              </a:lnSpc>
              <a:buNone/>
            </a:pPr>
            <a:endParaRPr lang="en-US" sz="1600" b="1" dirty="0">
              <a:latin typeface="Arial Nova" panose="020B0504020202020204" pitchFamily="34" charset="0"/>
            </a:endParaRPr>
          </a:p>
          <a:p>
            <a:pPr marL="0" indent="0">
              <a:lnSpc>
                <a:spcPct val="160000"/>
              </a:lnSpc>
              <a:buNone/>
            </a:pPr>
            <a:r>
              <a:rPr lang="en-US" sz="1600" b="1" dirty="0">
                <a:latin typeface="Arial Nova" panose="020B0504020202020204" pitchFamily="34" charset="0"/>
              </a:rPr>
              <a:t>Interreg+ helpdesk</a:t>
            </a:r>
          </a:p>
          <a:p>
            <a:pPr marL="0" indent="0">
              <a:lnSpc>
                <a:spcPct val="110000"/>
              </a:lnSpc>
              <a:buNone/>
            </a:pPr>
            <a:r>
              <a:rPr lang="en-US" sz="1600" dirty="0">
                <a:latin typeface="Arial Nova" panose="020B0504020202020204" pitchFamily="34" charset="0"/>
              </a:rPr>
              <a:t>iplussupport@szpi.hu</a:t>
            </a:r>
          </a:p>
          <a:p>
            <a:pPr marL="0" indent="0">
              <a:buNone/>
            </a:pPr>
            <a:endParaRPr lang="en-US" sz="1600" b="1" dirty="0">
              <a:latin typeface="Arial Nova" panose="020B0504020202020204" pitchFamily="34" charset="0"/>
            </a:endParaRPr>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Tree>
    <p:extLst>
      <p:ext uri="{BB962C8B-B14F-4D97-AF65-F5344CB8AC3E}">
        <p14:creationId xmlns:p14="http://schemas.microsoft.com/office/powerpoint/2010/main" val="2643146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3" y="4231389"/>
            <a:ext cx="6043262" cy="771489"/>
          </a:xfrm>
        </p:spPr>
        <p:txBody>
          <a:bodyPr>
            <a:normAutofit/>
          </a:bodyPr>
          <a:lstStyle/>
          <a:p>
            <a:r>
              <a:rPr lang="en-GB" sz="2400" dirty="0">
                <a:solidFill>
                  <a:srgbClr val="003399"/>
                </a:solidFill>
                <a:latin typeface="Bahnschrift SemiBold SemiConden" panose="020B0502040204020203" pitchFamily="34" charset="0"/>
              </a:rPr>
              <a:t>Thank you for your attention!</a:t>
            </a:r>
          </a:p>
        </p:txBody>
      </p:sp>
      <p:sp>
        <p:nvSpPr>
          <p:cNvPr id="10" name="Content Placeholder 2">
            <a:extLst>
              <a:ext uri="{FF2B5EF4-FFF2-40B4-BE49-F238E27FC236}">
                <a16:creationId xmlns:a16="http://schemas.microsoft.com/office/drawing/2014/main" id="{32DFCBBA-4B11-42F4-B57C-05CC9058FB28}"/>
              </a:ext>
            </a:extLst>
          </p:cNvPr>
          <p:cNvSpPr txBox="1">
            <a:spLocks/>
          </p:cNvSpPr>
          <p:nvPr/>
        </p:nvSpPr>
        <p:spPr>
          <a:xfrm>
            <a:off x="328964" y="4946813"/>
            <a:ext cx="3938236" cy="1610514"/>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dirty="0">
                <a:latin typeface="Arial Nova" panose="020B0504020202020204" pitchFamily="34" charset="0"/>
              </a:rPr>
              <a:t>Silvester Holop</a:t>
            </a:r>
          </a:p>
          <a:p>
            <a:pPr marL="0" indent="0">
              <a:lnSpc>
                <a:spcPct val="100000"/>
              </a:lnSpc>
              <a:buNone/>
            </a:pPr>
            <a:r>
              <a:rPr lang="en-US" sz="1600" dirty="0">
                <a:latin typeface="Arial Nova" panose="020B0504020202020204" pitchFamily="34" charset="0"/>
              </a:rPr>
              <a:t>Deputy Head of the Joint Secretariat</a:t>
            </a:r>
          </a:p>
          <a:p>
            <a:pPr marL="0" indent="0">
              <a:lnSpc>
                <a:spcPct val="100000"/>
              </a:lnSpc>
              <a:buNone/>
            </a:pPr>
            <a:r>
              <a:rPr lang="en-US" sz="1600" dirty="0">
                <a:latin typeface="Arial Nova" panose="020B0504020202020204" pitchFamily="34" charset="0"/>
                <a:hlinkClick r:id="rId2"/>
              </a:rPr>
              <a:t>szholop@skhu.eu</a:t>
            </a:r>
            <a:endParaRPr lang="en-US" sz="1600" dirty="0">
              <a:latin typeface="Arial Nova" panose="020B0504020202020204" pitchFamily="34" charset="0"/>
            </a:endParaRPr>
          </a:p>
          <a:p>
            <a:pPr marL="0" indent="0">
              <a:lnSpc>
                <a:spcPct val="100000"/>
              </a:lnSpc>
              <a:buNone/>
            </a:pPr>
            <a:r>
              <a:rPr lang="en-US" sz="1600" dirty="0">
                <a:latin typeface="Arial Nova" panose="020B0504020202020204" pitchFamily="34" charset="0"/>
              </a:rPr>
              <a:t>+36 30 835 8546</a:t>
            </a:r>
          </a:p>
          <a:p>
            <a:pPr marL="0" indent="0">
              <a:buNone/>
            </a:pPr>
            <a:endParaRPr lang="en-US" sz="1600" b="1" dirty="0">
              <a:latin typeface="Arial Nova" panose="020B0504020202020204" pitchFamily="34" charset="0"/>
            </a:endParaRPr>
          </a:p>
        </p:txBody>
      </p:sp>
      <p:pic>
        <p:nvPicPr>
          <p:cNvPr id="3" name="Kép 2">
            <a:extLst>
              <a:ext uri="{FF2B5EF4-FFF2-40B4-BE49-F238E27FC236}">
                <a16:creationId xmlns:a16="http://schemas.microsoft.com/office/drawing/2014/main" id="{47CC29DD-F7E7-4A54-A4C4-331DC50605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graphicFrame>
        <p:nvGraphicFramePr>
          <p:cNvPr id="2" name="Objektum 1">
            <a:extLst>
              <a:ext uri="{FF2B5EF4-FFF2-40B4-BE49-F238E27FC236}">
                <a16:creationId xmlns:a16="http://schemas.microsoft.com/office/drawing/2014/main" id="{CAAAA03A-91B3-4127-AA43-9D7F229BD234}"/>
              </a:ext>
            </a:extLst>
          </p:cNvPr>
          <p:cNvGraphicFramePr>
            <a:graphicFrameLocks noChangeAspect="1"/>
          </p:cNvGraphicFramePr>
          <p:nvPr>
            <p:extLst>
              <p:ext uri="{D42A27DB-BD31-4B8C-83A1-F6EECF244321}">
                <p14:modId xmlns:p14="http://schemas.microsoft.com/office/powerpoint/2010/main" val="3296351280"/>
              </p:ext>
            </p:extLst>
          </p:nvPr>
        </p:nvGraphicFramePr>
        <p:xfrm>
          <a:off x="541053" y="1230313"/>
          <a:ext cx="1268698" cy="2155651"/>
        </p:xfrm>
        <a:graphic>
          <a:graphicData uri="http://schemas.openxmlformats.org/presentationml/2006/ole">
            <mc:AlternateContent xmlns:mc="http://schemas.openxmlformats.org/markup-compatibility/2006">
              <mc:Choice xmlns:v="urn:schemas-microsoft-com:vml" Requires="v">
                <p:oleObj name="CorelDRAW Standard" r:id="rId4" imgW="1598762" imgH="2716075" progId="CorelDRAWStandard.Graphic.23">
                  <p:embed/>
                </p:oleObj>
              </mc:Choice>
              <mc:Fallback>
                <p:oleObj name="CorelDRAW Standard" r:id="rId4" imgW="1598762" imgH="2716075" progId="CorelDRAWStandard.Graphic.23">
                  <p:embed/>
                  <p:pic>
                    <p:nvPicPr>
                      <p:cNvPr id="0" name=""/>
                      <p:cNvPicPr/>
                      <p:nvPr/>
                    </p:nvPicPr>
                    <p:blipFill>
                      <a:blip r:embed="rId5"/>
                      <a:stretch>
                        <a:fillRect/>
                      </a:stretch>
                    </p:blipFill>
                    <p:spPr>
                      <a:xfrm>
                        <a:off x="541053" y="1230313"/>
                        <a:ext cx="1268698" cy="2155651"/>
                      </a:xfrm>
                      <a:prstGeom prst="rect">
                        <a:avLst/>
                      </a:prstGeom>
                    </p:spPr>
                  </p:pic>
                </p:oleObj>
              </mc:Fallback>
            </mc:AlternateContent>
          </a:graphicData>
        </a:graphic>
      </p:graphicFrame>
      <p:graphicFrame>
        <p:nvGraphicFramePr>
          <p:cNvPr id="7" name="Objektum 6">
            <a:extLst>
              <a:ext uri="{FF2B5EF4-FFF2-40B4-BE49-F238E27FC236}">
                <a16:creationId xmlns:a16="http://schemas.microsoft.com/office/drawing/2014/main" id="{E3D299CC-50FF-4673-B23A-6AFB28724B3F}"/>
              </a:ext>
            </a:extLst>
          </p:cNvPr>
          <p:cNvGraphicFramePr>
            <a:graphicFrameLocks noChangeAspect="1"/>
          </p:cNvGraphicFramePr>
          <p:nvPr>
            <p:extLst>
              <p:ext uri="{D42A27DB-BD31-4B8C-83A1-F6EECF244321}">
                <p14:modId xmlns:p14="http://schemas.microsoft.com/office/powerpoint/2010/main" val="399634876"/>
              </p:ext>
            </p:extLst>
          </p:nvPr>
        </p:nvGraphicFramePr>
        <p:xfrm>
          <a:off x="2318101" y="1230313"/>
          <a:ext cx="3203575" cy="2198687"/>
        </p:xfrm>
        <a:graphic>
          <a:graphicData uri="http://schemas.openxmlformats.org/presentationml/2006/ole">
            <mc:AlternateContent xmlns:mc="http://schemas.openxmlformats.org/markup-compatibility/2006">
              <mc:Choice xmlns:v="urn:schemas-microsoft-com:vml" Requires="v">
                <p:oleObj name="CorelDRAW Standard" r:id="rId6" imgW="3203275" imgH="2199038" progId="CorelDRAWStandard.Graphic.23">
                  <p:embed/>
                </p:oleObj>
              </mc:Choice>
              <mc:Fallback>
                <p:oleObj name="CorelDRAW Standard" r:id="rId6" imgW="3203275" imgH="2199038" progId="CorelDRAWStandard.Graphic.23">
                  <p:embed/>
                  <p:pic>
                    <p:nvPicPr>
                      <p:cNvPr id="0" name=""/>
                      <p:cNvPicPr/>
                      <p:nvPr/>
                    </p:nvPicPr>
                    <p:blipFill>
                      <a:blip r:embed="rId7"/>
                      <a:stretch>
                        <a:fillRect/>
                      </a:stretch>
                    </p:blipFill>
                    <p:spPr>
                      <a:xfrm>
                        <a:off x="2318101" y="1230313"/>
                        <a:ext cx="3203575" cy="2198687"/>
                      </a:xfrm>
                      <a:prstGeom prst="rect">
                        <a:avLst/>
                      </a:prstGeom>
                    </p:spPr>
                  </p:pic>
                </p:oleObj>
              </mc:Fallback>
            </mc:AlternateContent>
          </a:graphicData>
        </a:graphic>
      </p:graphicFrame>
    </p:spTree>
    <p:extLst>
      <p:ext uri="{BB962C8B-B14F-4D97-AF65-F5344CB8AC3E}">
        <p14:creationId xmlns:p14="http://schemas.microsoft.com/office/powerpoint/2010/main" val="1334665525"/>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2" y="1320446"/>
            <a:ext cx="3113709" cy="771489"/>
          </a:xfrm>
        </p:spPr>
        <p:txBody>
          <a:bodyPr>
            <a:normAutofit/>
          </a:bodyPr>
          <a:lstStyle/>
          <a:p>
            <a:r>
              <a:rPr lang="en-GB" sz="3200" dirty="0">
                <a:solidFill>
                  <a:srgbClr val="003399"/>
                </a:solidFill>
                <a:latin typeface="Bahnschrift SemiBold SemiConden" panose="020B0502040204020203" pitchFamily="34" charset="0"/>
              </a:rPr>
              <a:t>Definitions</a:t>
            </a:r>
          </a:p>
        </p:txBody>
      </p:sp>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11471542" cy="1585819"/>
          </a:xfrm>
          <a:prstGeom prst="rect">
            <a:avLst/>
          </a:prstGeom>
          <a:noFill/>
        </p:spPr>
        <p:txBody>
          <a:bodyPr wrap="square">
            <a:spAutoFit/>
          </a:bodyPr>
          <a:lstStyle/>
          <a:p>
            <a:pPr algn="just">
              <a:lnSpc>
                <a:spcPct val="120000"/>
              </a:lnSpc>
              <a:spcAft>
                <a:spcPts val="800"/>
              </a:spcAft>
            </a:pPr>
            <a:r>
              <a:rPr lang="en-GB" sz="2400" b="1" dirty="0">
                <a:effectLst/>
                <a:latin typeface="Arial Nova" panose="020B0504020202020204" pitchFamily="34" charset="0"/>
                <a:ea typeface="Calibri" panose="020F0502020204030204" pitchFamily="34" charset="0"/>
                <a:cs typeface="Calibri" panose="020F0502020204030204" pitchFamily="34" charset="0"/>
              </a:rPr>
              <a:t>Tourism destinations</a:t>
            </a:r>
          </a:p>
          <a:p>
            <a:pPr algn="just">
              <a:lnSpc>
                <a:spcPct val="120000"/>
              </a:lnSpc>
              <a:spcAft>
                <a:spcPts val="800"/>
              </a:spcAft>
            </a:pPr>
            <a:r>
              <a:rPr lang="en-GB" sz="2400" b="1" dirty="0">
                <a:effectLst/>
                <a:latin typeface="Arial Nova" panose="020B0504020202020204" pitchFamily="34" charset="0"/>
                <a:ea typeface="Calibri" panose="020F0502020204030204" pitchFamily="34" charset="0"/>
                <a:cs typeface="Calibri" panose="020F0502020204030204" pitchFamily="34" charset="0"/>
              </a:rPr>
              <a:t>Tourist attractions</a:t>
            </a:r>
          </a:p>
          <a:p>
            <a:pPr algn="just">
              <a:lnSpc>
                <a:spcPct val="120000"/>
              </a:lnSpc>
              <a:spcAft>
                <a:spcPts val="800"/>
              </a:spcAft>
            </a:pPr>
            <a:r>
              <a:rPr lang="en-GB" sz="2400" b="1" dirty="0">
                <a:latin typeface="Arial Nova" panose="020B0504020202020204" pitchFamily="34" charset="0"/>
                <a:ea typeface="Calibri" panose="020F0502020204030204" pitchFamily="34" charset="0"/>
                <a:cs typeface="Calibri" panose="020F0502020204030204" pitchFamily="34" charset="0"/>
              </a:rPr>
              <a:t>Market-based services</a:t>
            </a:r>
            <a:endParaRPr lang="en-GB" sz="2400" dirty="0">
              <a:effectLst/>
              <a:latin typeface="Arial Nova" panose="020B0504020202020204" pitchFamily="34" charset="0"/>
              <a:ea typeface="Calibri" panose="020F0502020204030204" pitchFamily="34" charset="0"/>
              <a:cs typeface="Calibri" panose="020F0502020204030204" pitchFamily="34" charset="0"/>
            </a:endParaRPr>
          </a:p>
        </p:txBody>
      </p:sp>
      <p:pic>
        <p:nvPicPr>
          <p:cNvPr id="2" name="Kép 1">
            <a:extLst>
              <a:ext uri="{FF2B5EF4-FFF2-40B4-BE49-F238E27FC236}">
                <a16:creationId xmlns:a16="http://schemas.microsoft.com/office/drawing/2014/main" id="{ACB64272-8C2D-3EF1-6B21-BC14E54993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spTree>
    <p:extLst>
      <p:ext uri="{BB962C8B-B14F-4D97-AF65-F5344CB8AC3E}">
        <p14:creationId xmlns:p14="http://schemas.microsoft.com/office/powerpoint/2010/main" val="9362395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2" y="1320446"/>
            <a:ext cx="4649438" cy="771489"/>
          </a:xfrm>
        </p:spPr>
        <p:txBody>
          <a:bodyPr>
            <a:normAutofit/>
          </a:bodyPr>
          <a:lstStyle/>
          <a:p>
            <a:r>
              <a:rPr lang="en-GB" sz="3200" dirty="0">
                <a:solidFill>
                  <a:srgbClr val="003399"/>
                </a:solidFill>
                <a:latin typeface="Bahnschrift SemiBold SemiConden" panose="020B0502040204020203" pitchFamily="34" charset="0"/>
              </a:rPr>
              <a:t>Tourism destinations</a:t>
            </a:r>
          </a:p>
        </p:txBody>
      </p:sp>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5576755" cy="4117089"/>
          </a:xfrm>
          <a:prstGeom prst="rect">
            <a:avLst/>
          </a:prstGeom>
          <a:noFill/>
        </p:spPr>
        <p:txBody>
          <a:bodyPr wrap="square">
            <a:spAutoFit/>
          </a:bodyPr>
          <a:lstStyle/>
          <a:p>
            <a:pPr>
              <a:lnSpc>
                <a:spcPct val="120000"/>
              </a:lnSpc>
              <a:spcAft>
                <a:spcPts val="800"/>
              </a:spcAft>
            </a:pPr>
            <a:r>
              <a:rPr lang="en-GB" sz="2200" dirty="0">
                <a:effectLst/>
                <a:latin typeface="Arial Nova" panose="020B0504020202020204" pitchFamily="34" charset="0"/>
                <a:ea typeface="Calibri" panose="020F0502020204030204" pitchFamily="34" charset="0"/>
                <a:cs typeface="Calibri" panose="020F0502020204030204" pitchFamily="34" charset="0"/>
              </a:rPr>
              <a:t>Under the present Call tourism destination is a geographically </a:t>
            </a:r>
            <a:r>
              <a:rPr lang="en-GB" sz="2200" dirty="0" err="1">
                <a:effectLst/>
                <a:latin typeface="Arial Nova" panose="020B0504020202020204" pitchFamily="34" charset="0"/>
                <a:ea typeface="Calibri" panose="020F0502020204030204" pitchFamily="34" charset="0"/>
                <a:cs typeface="Calibri" panose="020F0502020204030204" pitchFamily="34" charset="0"/>
              </a:rPr>
              <a:t>delimitable</a:t>
            </a:r>
            <a:r>
              <a:rPr lang="en-GB" sz="2200" dirty="0">
                <a:effectLst/>
                <a:latin typeface="Arial Nova" panose="020B0504020202020204" pitchFamily="34" charset="0"/>
                <a:ea typeface="Calibri" panose="020F0502020204030204" pitchFamily="34" charset="0"/>
                <a:cs typeface="Calibri" panose="020F0502020204030204" pitchFamily="34" charset="0"/>
              </a:rPr>
              <a:t>, identifiable area that can be presented as a single destination on the tourism market, with elements of built environment, natural geography or cultural values that are interrelated, and therefore have a national interest in planning and developing a coherent concept and a regional tourism brand.</a:t>
            </a:r>
          </a:p>
        </p:txBody>
      </p:sp>
      <p:pic>
        <p:nvPicPr>
          <p:cNvPr id="2" name="Kép 1">
            <a:extLst>
              <a:ext uri="{FF2B5EF4-FFF2-40B4-BE49-F238E27FC236}">
                <a16:creationId xmlns:a16="http://schemas.microsoft.com/office/drawing/2014/main" id="{ACB64272-8C2D-3EF1-6B21-BC14E54993F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62750" y="0"/>
            <a:ext cx="5429250" cy="6768445"/>
          </a:xfrm>
          <a:prstGeom prst="rect">
            <a:avLst/>
          </a:prstGeom>
        </p:spPr>
      </p:pic>
      <p:pic>
        <p:nvPicPr>
          <p:cNvPr id="3" name="Kép 2">
            <a:extLst>
              <a:ext uri="{FF2B5EF4-FFF2-40B4-BE49-F238E27FC236}">
                <a16:creationId xmlns:a16="http://schemas.microsoft.com/office/drawing/2014/main" id="{2F4D3BFE-7A02-EC87-E013-238AC4C7329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2710" y="0"/>
            <a:ext cx="5639290" cy="6764700"/>
          </a:xfrm>
          <a:prstGeom prst="rect">
            <a:avLst/>
          </a:prstGeom>
        </p:spPr>
      </p:pic>
    </p:spTree>
    <p:extLst>
      <p:ext uri="{BB962C8B-B14F-4D97-AF65-F5344CB8AC3E}">
        <p14:creationId xmlns:p14="http://schemas.microsoft.com/office/powerpoint/2010/main" val="94121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pic>
        <p:nvPicPr>
          <p:cNvPr id="10" name="Kép 9" descr="A képen szöveg, térkép, diagram, Betűtípus látható&#10;&#10;Automatikusan generált leírás">
            <a:extLst>
              <a:ext uri="{FF2B5EF4-FFF2-40B4-BE49-F238E27FC236}">
                <a16:creationId xmlns:a16="http://schemas.microsoft.com/office/drawing/2014/main" id="{766B22D4-197D-6181-D1DB-7539D94575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962" y="1136192"/>
            <a:ext cx="7441867" cy="5260320"/>
          </a:xfrm>
          <a:prstGeom prst="rect">
            <a:avLst/>
          </a:prstGeom>
        </p:spPr>
      </p:pic>
      <p:pic>
        <p:nvPicPr>
          <p:cNvPr id="12" name="Kép 11" descr="A képen kültéri, fa, felhő, természet látható&#10;&#10;Automatikusan generált leírás">
            <a:extLst>
              <a:ext uri="{FF2B5EF4-FFF2-40B4-BE49-F238E27FC236}">
                <a16:creationId xmlns:a16="http://schemas.microsoft.com/office/drawing/2014/main" id="{78FFFC61-B99E-A4EB-3D29-E5A7AFC7E7E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02700" y="0"/>
            <a:ext cx="3289300" cy="6768445"/>
          </a:xfrm>
          <a:prstGeom prst="rect">
            <a:avLst/>
          </a:prstGeom>
        </p:spPr>
      </p:pic>
    </p:spTree>
    <p:extLst>
      <p:ext uri="{BB962C8B-B14F-4D97-AF65-F5344CB8AC3E}">
        <p14:creationId xmlns:p14="http://schemas.microsoft.com/office/powerpoint/2010/main" val="11345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6262" y="281372"/>
            <a:ext cx="5639289" cy="725487"/>
          </a:xfrm>
          <a:prstGeom prst="rect">
            <a:avLst/>
          </a:prstGeom>
        </p:spPr>
      </p:pic>
      <p:pic>
        <p:nvPicPr>
          <p:cNvPr id="3" name="Kép 2">
            <a:extLst>
              <a:ext uri="{FF2B5EF4-FFF2-40B4-BE49-F238E27FC236}">
                <a16:creationId xmlns:a16="http://schemas.microsoft.com/office/drawing/2014/main" id="{0647DD4A-4786-A265-AD4F-2F63BA2FE378}"/>
              </a:ext>
            </a:extLst>
          </p:cNvPr>
          <p:cNvPicPr>
            <a:picLocks noChangeAspect="1"/>
          </p:cNvPicPr>
          <p:nvPr/>
        </p:nvPicPr>
        <p:blipFill>
          <a:blip r:embed="rId4"/>
          <a:stretch>
            <a:fillRect/>
          </a:stretch>
        </p:blipFill>
        <p:spPr>
          <a:xfrm>
            <a:off x="3730496" y="1616661"/>
            <a:ext cx="8020308" cy="4795982"/>
          </a:xfrm>
          <a:prstGeom prst="rect">
            <a:avLst/>
          </a:prstGeom>
        </p:spPr>
      </p:pic>
      <p:pic>
        <p:nvPicPr>
          <p:cNvPr id="7" name="Kép 6" descr="A képen kültéri, épület, felhő, ég látható&#10;&#10;Automatikusan generált leírás">
            <a:extLst>
              <a:ext uri="{FF2B5EF4-FFF2-40B4-BE49-F238E27FC236}">
                <a16:creationId xmlns:a16="http://schemas.microsoft.com/office/drawing/2014/main" id="{CD179399-9B75-0A6E-8D01-8EF70A6FFA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0"/>
            <a:ext cx="3609837" cy="6768445"/>
          </a:xfrm>
          <a:prstGeom prst="rect">
            <a:avLst/>
          </a:prstGeom>
        </p:spPr>
      </p:pic>
    </p:spTree>
    <p:extLst>
      <p:ext uri="{BB962C8B-B14F-4D97-AF65-F5344CB8AC3E}">
        <p14:creationId xmlns:p14="http://schemas.microsoft.com/office/powerpoint/2010/main" val="347688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9E15F-44F9-42D9-B7ED-9654A6B761E3}"/>
              </a:ext>
            </a:extLst>
          </p:cNvPr>
          <p:cNvSpPr/>
          <p:nvPr/>
        </p:nvSpPr>
        <p:spPr>
          <a:xfrm>
            <a:off x="0" y="6768445"/>
            <a:ext cx="12192000" cy="108408"/>
          </a:xfrm>
          <a:prstGeom prst="rect">
            <a:avLst/>
          </a:prstGeom>
          <a:solidFill>
            <a:srgbClr val="9FAEE5"/>
          </a:solidFill>
          <a:ln>
            <a:solidFill>
              <a:srgbClr val="9FA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2D784F9-ACA0-4DDC-AB85-0F692B54FE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62" y="281373"/>
            <a:ext cx="5639289" cy="725487"/>
          </a:xfrm>
          <a:prstGeom prst="rect">
            <a:avLst/>
          </a:prstGeom>
        </p:spPr>
      </p:pic>
      <p:sp>
        <p:nvSpPr>
          <p:cNvPr id="8" name="Title 5">
            <a:extLst>
              <a:ext uri="{FF2B5EF4-FFF2-40B4-BE49-F238E27FC236}">
                <a16:creationId xmlns:a16="http://schemas.microsoft.com/office/drawing/2014/main" id="{E9D3A88B-23BF-4665-9200-D61D5E0465C0}"/>
              </a:ext>
            </a:extLst>
          </p:cNvPr>
          <p:cNvSpPr>
            <a:spLocks noGrp="1"/>
          </p:cNvSpPr>
          <p:nvPr>
            <p:ph type="title"/>
          </p:nvPr>
        </p:nvSpPr>
        <p:spPr>
          <a:xfrm>
            <a:off x="328962" y="1320446"/>
            <a:ext cx="4649438" cy="771489"/>
          </a:xfrm>
        </p:spPr>
        <p:txBody>
          <a:bodyPr>
            <a:normAutofit/>
          </a:bodyPr>
          <a:lstStyle/>
          <a:p>
            <a:r>
              <a:rPr lang="en-GB" sz="3200" dirty="0">
                <a:solidFill>
                  <a:srgbClr val="003399"/>
                </a:solidFill>
                <a:latin typeface="Bahnschrift SemiBold SemiConden" panose="020B0502040204020203" pitchFamily="34" charset="0"/>
              </a:rPr>
              <a:t>Tourism attraction</a:t>
            </a:r>
          </a:p>
        </p:txBody>
      </p:sp>
      <p:sp>
        <p:nvSpPr>
          <p:cNvPr id="5" name="Szövegdoboz 4">
            <a:extLst>
              <a:ext uri="{FF2B5EF4-FFF2-40B4-BE49-F238E27FC236}">
                <a16:creationId xmlns:a16="http://schemas.microsoft.com/office/drawing/2014/main" id="{21F70A91-00F6-1751-FE63-DF4EBAF09393}"/>
              </a:ext>
            </a:extLst>
          </p:cNvPr>
          <p:cNvSpPr txBox="1"/>
          <p:nvPr/>
        </p:nvSpPr>
        <p:spPr>
          <a:xfrm>
            <a:off x="391496" y="2083625"/>
            <a:ext cx="6072804" cy="4219681"/>
          </a:xfrm>
          <a:prstGeom prst="rect">
            <a:avLst/>
          </a:prstGeom>
          <a:noFill/>
        </p:spPr>
        <p:txBody>
          <a:bodyPr wrap="square">
            <a:spAutoFit/>
          </a:bodyPr>
          <a:lstStyle/>
          <a:p>
            <a:pPr lvl="0">
              <a:lnSpc>
                <a:spcPct val="120000"/>
              </a:lnSpc>
              <a:spcAft>
                <a:spcPts val="800"/>
              </a:spcAft>
            </a:pPr>
            <a:r>
              <a:rPr lang="en-GB" sz="2200" dirty="0">
                <a:effectLst/>
                <a:latin typeface="Arial Nova" panose="020B0504020202020204" pitchFamily="34" charset="0"/>
                <a:ea typeface="Calibri" panose="020F0502020204030204" pitchFamily="34" charset="0"/>
                <a:cs typeface="Calibri" panose="020F0502020204030204" pitchFamily="34" charset="0"/>
              </a:rPr>
              <a:t>Tourist attraction is a place of interest that tourists visit, typically for its inherent or an exhibited natural or cultural value, historical significance, natural or built beauty, offering leisure and amusement.</a:t>
            </a:r>
          </a:p>
          <a:p>
            <a:pPr lvl="0">
              <a:lnSpc>
                <a:spcPct val="120000"/>
              </a:lnSpc>
              <a:spcAft>
                <a:spcPts val="800"/>
              </a:spcAft>
            </a:pPr>
            <a:r>
              <a:rPr lang="en-GB" sz="2200" dirty="0">
                <a:effectLst/>
                <a:latin typeface="Arial Nova" panose="020B0504020202020204" pitchFamily="34" charset="0"/>
                <a:ea typeface="Calibri" panose="020F0502020204030204" pitchFamily="34" charset="0"/>
                <a:cs typeface="Calibri" panose="020F0502020204030204" pitchFamily="34" charset="0"/>
              </a:rPr>
              <a:t>Tourist attraction is a place that attracts is visited regularly or at least seasonally and generates a critical mass of financial expenditures or can attract visitors after the development activities are carried out.</a:t>
            </a:r>
          </a:p>
        </p:txBody>
      </p:sp>
      <p:pic>
        <p:nvPicPr>
          <p:cNvPr id="7" name="Kép 6" descr="A képen ruházat, lábbelik, farmernadrág, személy látható&#10;&#10;Automatikusan generált leírás">
            <a:extLst>
              <a:ext uri="{FF2B5EF4-FFF2-40B4-BE49-F238E27FC236}">
                <a16:creationId xmlns:a16="http://schemas.microsoft.com/office/drawing/2014/main" id="{E863CF72-BDAF-2DE2-2496-1E010074D3F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13602" y="-1"/>
            <a:ext cx="4978398" cy="6768445"/>
          </a:xfrm>
          <a:prstGeom prst="rect">
            <a:avLst/>
          </a:prstGeom>
        </p:spPr>
      </p:pic>
    </p:spTree>
    <p:extLst>
      <p:ext uri="{BB962C8B-B14F-4D97-AF65-F5344CB8AC3E}">
        <p14:creationId xmlns:p14="http://schemas.microsoft.com/office/powerpoint/2010/main" val="2546641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2691</Words>
  <Application>Microsoft Office PowerPoint</Application>
  <PresentationFormat>Szélesvásznú</PresentationFormat>
  <Paragraphs>241</Paragraphs>
  <Slides>42</Slides>
  <Notes>11</Notes>
  <HiddenSlides>0</HiddenSlides>
  <MMClips>0</MMClips>
  <ScaleCrop>false</ScaleCrop>
  <HeadingPairs>
    <vt:vector size="8" baseType="variant">
      <vt:variant>
        <vt:lpstr>Használt betűtípusok</vt:lpstr>
      </vt:variant>
      <vt:variant>
        <vt:i4>9</vt:i4>
      </vt:variant>
      <vt:variant>
        <vt:lpstr>Téma</vt:lpstr>
      </vt:variant>
      <vt:variant>
        <vt:i4>1</vt:i4>
      </vt:variant>
      <vt:variant>
        <vt:lpstr>Beágyazott OLE kiszolgálók</vt:lpstr>
      </vt:variant>
      <vt:variant>
        <vt:i4>1</vt:i4>
      </vt:variant>
      <vt:variant>
        <vt:lpstr>Diacímek</vt:lpstr>
      </vt:variant>
      <vt:variant>
        <vt:i4>42</vt:i4>
      </vt:variant>
    </vt:vector>
  </HeadingPairs>
  <TitlesOfParts>
    <vt:vector size="53" baseType="lpstr">
      <vt:lpstr>Aptos</vt:lpstr>
      <vt:lpstr>Arial</vt:lpstr>
      <vt:lpstr>Arial Nova</vt:lpstr>
      <vt:lpstr>Bahnschrift</vt:lpstr>
      <vt:lpstr>Bahnschrift SemiBold SemiConden</vt:lpstr>
      <vt:lpstr>Calibri</vt:lpstr>
      <vt:lpstr>Calibri Light</vt:lpstr>
      <vt:lpstr>Symbol</vt:lpstr>
      <vt:lpstr>Wingdings</vt:lpstr>
      <vt:lpstr>Office Theme</vt:lpstr>
      <vt:lpstr>CorelDRAW Standard</vt:lpstr>
      <vt:lpstr>PowerPoint-bemutató</vt:lpstr>
      <vt:lpstr>PowerPoint-bemutató</vt:lpstr>
      <vt:lpstr>Mission</vt:lpstr>
      <vt:lpstr>PowerPoint-bemutató</vt:lpstr>
      <vt:lpstr>Definitions</vt:lpstr>
      <vt:lpstr>Tourism destinations</vt:lpstr>
      <vt:lpstr>PowerPoint-bemutató</vt:lpstr>
      <vt:lpstr>PowerPoint-bemutató</vt:lpstr>
      <vt:lpstr>Tourism attraction</vt:lpstr>
      <vt:lpstr>Market-based services</vt:lpstr>
      <vt:lpstr>Territorial action plan</vt:lpstr>
      <vt:lpstr>Territorial action plan document</vt:lpstr>
      <vt:lpstr>Target area</vt:lpstr>
      <vt:lpstr>Consortium</vt:lpstr>
      <vt:lpstr>Project development</vt:lpstr>
      <vt:lpstr>Coordination and communication project (CCP)</vt:lpstr>
      <vt:lpstr>Non-profit development projects (NDP)</vt:lpstr>
      <vt:lpstr>Non-profit development projects (NDP)</vt:lpstr>
      <vt:lpstr>For-profit development projects (FDP)</vt:lpstr>
      <vt:lpstr>Marketing and capitalization project (MCP)</vt:lpstr>
      <vt:lpstr>PowerPoint-bemutató</vt:lpstr>
      <vt:lpstr>Specific terms</vt:lpstr>
      <vt:lpstr>Main evaluation aspects</vt:lpstr>
      <vt:lpstr>Main evaluation aspects</vt:lpstr>
      <vt:lpstr>Eligible applicants</vt:lpstr>
      <vt:lpstr>Eligible applicants</vt:lpstr>
      <vt:lpstr>Location criteria</vt:lpstr>
      <vt:lpstr>SME criteria</vt:lpstr>
      <vt:lpstr>Eligible expenditures</vt:lpstr>
      <vt:lpstr>Project size</vt:lpstr>
      <vt:lpstr>Source of finance</vt:lpstr>
      <vt:lpstr>State aid</vt:lpstr>
      <vt:lpstr>Mandatory annexes</vt:lpstr>
      <vt:lpstr>Mandatory annexes</vt:lpstr>
      <vt:lpstr>Submission</vt:lpstr>
      <vt:lpstr>Submission</vt:lpstr>
      <vt:lpstr>Assessment</vt:lpstr>
      <vt:lpstr>Assessment</vt:lpstr>
      <vt:lpstr>Assessment</vt:lpstr>
      <vt:lpstr>Assessment</vt:lpstr>
      <vt:lpstr>Technical support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Viktória Bancanska</dc:creator>
  <cp:lastModifiedBy>Holop Szilveszter</cp:lastModifiedBy>
  <cp:revision>44</cp:revision>
  <dcterms:created xsi:type="dcterms:W3CDTF">2023-03-28T17:52:18Z</dcterms:created>
  <dcterms:modified xsi:type="dcterms:W3CDTF">2024-05-30T07:07:18Z</dcterms:modified>
</cp:coreProperties>
</file>